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7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8" r:id="rId17"/>
    <p:sldId id="297" r:id="rId18"/>
    <p:sldId id="302" r:id="rId19"/>
    <p:sldId id="299" r:id="rId20"/>
    <p:sldId id="303" r:id="rId21"/>
    <p:sldId id="306" r:id="rId22"/>
    <p:sldId id="301" r:id="rId23"/>
    <p:sldId id="304" r:id="rId24"/>
    <p:sldId id="307" r:id="rId25"/>
    <p:sldId id="305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8" r:id="rId56"/>
    <p:sldId id="339" r:id="rId57"/>
    <p:sldId id="342" r:id="rId58"/>
    <p:sldId id="340" r:id="rId59"/>
    <p:sldId id="341" r:id="rId60"/>
    <p:sldId id="337" r:id="rId61"/>
    <p:sldId id="343" r:id="rId62"/>
    <p:sldId id="344" r:id="rId63"/>
    <p:sldId id="348" r:id="rId64"/>
    <p:sldId id="346" r:id="rId65"/>
    <p:sldId id="347" r:id="rId66"/>
    <p:sldId id="349" r:id="rId67"/>
    <p:sldId id="350" r:id="rId68"/>
    <p:sldId id="351" r:id="rId69"/>
    <p:sldId id="352" r:id="rId70"/>
    <p:sldId id="353" r:id="rId71"/>
    <p:sldId id="345" r:id="rId72"/>
    <p:sldId id="354" r:id="rId73"/>
    <p:sldId id="355" r:id="rId74"/>
    <p:sldId id="356" r:id="rId75"/>
    <p:sldId id="357" r:id="rId76"/>
    <p:sldId id="358" r:id="rId77"/>
    <p:sldId id="359" r:id="rId78"/>
    <p:sldId id="360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za Baba" initials="RB" lastIdx="1" clrIdx="0">
    <p:extLst>
      <p:ext uri="{19B8F6BF-5375-455C-9EA6-DF929625EA0E}">
        <p15:presenceInfo xmlns:p15="http://schemas.microsoft.com/office/powerpoint/2012/main" userId="573ba6ae31e810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B15D63-7C3E-4DC8-93F4-A7D1B3E79133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3D25E3-AA2C-43EF-886A-2DEB107B5B85}">
      <dgm:prSet phldrT="[Text]"/>
      <dgm:spPr/>
      <dgm:t>
        <a:bodyPr/>
        <a:lstStyle/>
        <a:p>
          <a:r>
            <a:rPr lang="en-US" dirty="0"/>
            <a:t>Scalability</a:t>
          </a:r>
        </a:p>
      </dgm:t>
    </dgm:pt>
    <dgm:pt modelId="{7176D40B-FAB5-4093-9135-9157234F689A}" type="parTrans" cxnId="{920112A0-60B5-408A-BC49-4352E0366CA7}">
      <dgm:prSet/>
      <dgm:spPr/>
      <dgm:t>
        <a:bodyPr/>
        <a:lstStyle/>
        <a:p>
          <a:endParaRPr lang="en-US"/>
        </a:p>
      </dgm:t>
    </dgm:pt>
    <dgm:pt modelId="{801F8294-9E94-4A5E-9835-D22CB5529E59}" type="sibTrans" cxnId="{920112A0-60B5-408A-BC49-4352E0366CA7}">
      <dgm:prSet/>
      <dgm:spPr/>
      <dgm:t>
        <a:bodyPr/>
        <a:lstStyle/>
        <a:p>
          <a:r>
            <a:rPr lang="en-US" dirty="0"/>
            <a:t>Availability</a:t>
          </a:r>
        </a:p>
      </dgm:t>
    </dgm:pt>
    <dgm:pt modelId="{AF947240-0F24-4E34-8ADD-DBF83CD62B16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D69A38A2-C4A7-4E2C-938E-37685C0E7501}" type="parTrans" cxnId="{FF71FBAA-CE09-44F7-9F3E-BD3B669E6A64}">
      <dgm:prSet/>
      <dgm:spPr/>
      <dgm:t>
        <a:bodyPr/>
        <a:lstStyle/>
        <a:p>
          <a:endParaRPr lang="en-US"/>
        </a:p>
      </dgm:t>
    </dgm:pt>
    <dgm:pt modelId="{0639AE3A-61FC-48C9-B9DF-E522692AAB53}" type="sibTrans" cxnId="{FF71FBAA-CE09-44F7-9F3E-BD3B669E6A64}">
      <dgm:prSet/>
      <dgm:spPr/>
      <dgm:t>
        <a:bodyPr/>
        <a:lstStyle/>
        <a:p>
          <a:r>
            <a:rPr lang="en-US" dirty="0"/>
            <a:t>Performance</a:t>
          </a:r>
        </a:p>
      </dgm:t>
    </dgm:pt>
    <dgm:pt modelId="{E852506E-09AA-4D16-806C-F93DF07C1321}">
      <dgm:prSet phldrT="[Text]"/>
      <dgm:spPr/>
      <dgm:t>
        <a:bodyPr/>
        <a:lstStyle/>
        <a:p>
          <a:r>
            <a:rPr lang="en-US" dirty="0"/>
            <a:t>Modifiability</a:t>
          </a:r>
        </a:p>
      </dgm:t>
    </dgm:pt>
    <dgm:pt modelId="{BE92F9CC-1272-4CF9-B2FA-EB17313725BD}" type="parTrans" cxnId="{55DB9542-7F7B-4053-89EC-60800CEEE74B}">
      <dgm:prSet/>
      <dgm:spPr/>
      <dgm:t>
        <a:bodyPr/>
        <a:lstStyle/>
        <a:p>
          <a:endParaRPr lang="en-US"/>
        </a:p>
      </dgm:t>
    </dgm:pt>
    <dgm:pt modelId="{C31AE146-5173-47CC-A9A7-0CE4155BC88C}" type="sibTrans" cxnId="{55DB9542-7F7B-4053-89EC-60800CEEE74B}">
      <dgm:prSet/>
      <dgm:spPr/>
      <dgm:t>
        <a:bodyPr/>
        <a:lstStyle/>
        <a:p>
          <a:r>
            <a:rPr lang="en-US" dirty="0"/>
            <a:t>Inter-Operability</a:t>
          </a:r>
        </a:p>
      </dgm:t>
    </dgm:pt>
    <dgm:pt modelId="{598CE11E-FE56-4BE2-A9ED-801EC32900E5}" type="pres">
      <dgm:prSet presAssocID="{7FB15D63-7C3E-4DC8-93F4-A7D1B3E79133}" presName="Name0" presStyleCnt="0">
        <dgm:presLayoutVars>
          <dgm:chMax/>
          <dgm:chPref/>
          <dgm:dir/>
          <dgm:animLvl val="lvl"/>
        </dgm:presLayoutVars>
      </dgm:prSet>
      <dgm:spPr/>
    </dgm:pt>
    <dgm:pt modelId="{029F688F-CF29-4EBD-9F38-987A7C6F5984}" type="pres">
      <dgm:prSet presAssocID="{103D25E3-AA2C-43EF-886A-2DEB107B5B85}" presName="composite" presStyleCnt="0"/>
      <dgm:spPr/>
    </dgm:pt>
    <dgm:pt modelId="{5FB6C7A6-F5F0-482A-98D0-30D0F137D011}" type="pres">
      <dgm:prSet presAssocID="{103D25E3-AA2C-43EF-886A-2DEB107B5B85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FC0442E-2705-471F-B911-024620CDB2D9}" type="pres">
      <dgm:prSet presAssocID="{103D25E3-AA2C-43EF-886A-2DEB107B5B85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E32392C-F6D4-412E-A940-0C8375F7C076}" type="pres">
      <dgm:prSet presAssocID="{103D25E3-AA2C-43EF-886A-2DEB107B5B85}" presName="BalanceSpacing" presStyleCnt="0"/>
      <dgm:spPr/>
    </dgm:pt>
    <dgm:pt modelId="{21C105A6-D207-442E-B030-03D52901FCF5}" type="pres">
      <dgm:prSet presAssocID="{103D25E3-AA2C-43EF-886A-2DEB107B5B85}" presName="BalanceSpacing1" presStyleCnt="0"/>
      <dgm:spPr/>
    </dgm:pt>
    <dgm:pt modelId="{50FD2178-0F77-49A2-A515-0F02599B77B1}" type="pres">
      <dgm:prSet presAssocID="{801F8294-9E94-4A5E-9835-D22CB5529E59}" presName="Accent1Text" presStyleLbl="node1" presStyleIdx="1" presStyleCnt="6"/>
      <dgm:spPr/>
    </dgm:pt>
    <dgm:pt modelId="{6118E19E-B08B-433B-B311-7DC2CF589F6C}" type="pres">
      <dgm:prSet presAssocID="{801F8294-9E94-4A5E-9835-D22CB5529E59}" presName="spaceBetweenRectangles" presStyleCnt="0"/>
      <dgm:spPr/>
    </dgm:pt>
    <dgm:pt modelId="{43F04612-8AA6-4C4E-A51A-B657E4D67DB2}" type="pres">
      <dgm:prSet presAssocID="{AF947240-0F24-4E34-8ADD-DBF83CD62B16}" presName="composite" presStyleCnt="0"/>
      <dgm:spPr/>
    </dgm:pt>
    <dgm:pt modelId="{62A6D1A0-A153-43F4-A6B1-5A3E463886E5}" type="pres">
      <dgm:prSet presAssocID="{AF947240-0F24-4E34-8ADD-DBF83CD62B16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FB1AAB2-3171-498F-BAD2-89D708D11876}" type="pres">
      <dgm:prSet presAssocID="{AF947240-0F24-4E34-8ADD-DBF83CD62B16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E1ED302-1897-4AEB-95A8-EFE5FE0BF7B9}" type="pres">
      <dgm:prSet presAssocID="{AF947240-0F24-4E34-8ADD-DBF83CD62B16}" presName="BalanceSpacing" presStyleCnt="0"/>
      <dgm:spPr/>
    </dgm:pt>
    <dgm:pt modelId="{C93BFB8E-06BC-4D2C-9ED6-07CE633CF9B8}" type="pres">
      <dgm:prSet presAssocID="{AF947240-0F24-4E34-8ADD-DBF83CD62B16}" presName="BalanceSpacing1" presStyleCnt="0"/>
      <dgm:spPr/>
    </dgm:pt>
    <dgm:pt modelId="{344AECFA-C18C-4FEC-AF18-94F839BD20B5}" type="pres">
      <dgm:prSet presAssocID="{0639AE3A-61FC-48C9-B9DF-E522692AAB53}" presName="Accent1Text" presStyleLbl="node1" presStyleIdx="3" presStyleCnt="6"/>
      <dgm:spPr/>
    </dgm:pt>
    <dgm:pt modelId="{5E294155-7B4A-4379-8F05-4283D25202E0}" type="pres">
      <dgm:prSet presAssocID="{0639AE3A-61FC-48C9-B9DF-E522692AAB53}" presName="spaceBetweenRectangles" presStyleCnt="0"/>
      <dgm:spPr/>
    </dgm:pt>
    <dgm:pt modelId="{37C8D920-2F2A-4148-907C-82263842E4B5}" type="pres">
      <dgm:prSet presAssocID="{E852506E-09AA-4D16-806C-F93DF07C1321}" presName="composite" presStyleCnt="0"/>
      <dgm:spPr/>
    </dgm:pt>
    <dgm:pt modelId="{B62C6138-73E1-4751-8432-79CF5BDE2478}" type="pres">
      <dgm:prSet presAssocID="{E852506E-09AA-4D16-806C-F93DF07C132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D9BAEB3B-48D5-453C-9AA7-686A33D9AC07}" type="pres">
      <dgm:prSet presAssocID="{E852506E-09AA-4D16-806C-F93DF07C132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DDA2C87-BFC4-40B7-AFBD-24DC87508F24}" type="pres">
      <dgm:prSet presAssocID="{E852506E-09AA-4D16-806C-F93DF07C1321}" presName="BalanceSpacing" presStyleCnt="0"/>
      <dgm:spPr/>
    </dgm:pt>
    <dgm:pt modelId="{834736B4-5810-4A82-8CD5-F1F482EEC67B}" type="pres">
      <dgm:prSet presAssocID="{E852506E-09AA-4D16-806C-F93DF07C1321}" presName="BalanceSpacing1" presStyleCnt="0"/>
      <dgm:spPr/>
    </dgm:pt>
    <dgm:pt modelId="{F2A06005-76D4-44E8-BC41-3DB6709A9EB9}" type="pres">
      <dgm:prSet presAssocID="{C31AE146-5173-47CC-A9A7-0CE4155BC88C}" presName="Accent1Text" presStyleLbl="node1" presStyleIdx="5" presStyleCnt="6"/>
      <dgm:spPr/>
    </dgm:pt>
  </dgm:ptLst>
  <dgm:cxnLst>
    <dgm:cxn modelId="{67B54F21-D380-4299-93E0-CED9DE9177E5}" type="presOf" srcId="{103D25E3-AA2C-43EF-886A-2DEB107B5B85}" destId="{5FB6C7A6-F5F0-482A-98D0-30D0F137D011}" srcOrd="0" destOrd="0" presId="urn:microsoft.com/office/officeart/2008/layout/AlternatingHexagons"/>
    <dgm:cxn modelId="{0DD03F2E-B17F-4FF8-A549-562921160B73}" type="presOf" srcId="{7FB15D63-7C3E-4DC8-93F4-A7D1B3E79133}" destId="{598CE11E-FE56-4BE2-A9ED-801EC32900E5}" srcOrd="0" destOrd="0" presId="urn:microsoft.com/office/officeart/2008/layout/AlternatingHexagons"/>
    <dgm:cxn modelId="{55DB9542-7F7B-4053-89EC-60800CEEE74B}" srcId="{7FB15D63-7C3E-4DC8-93F4-A7D1B3E79133}" destId="{E852506E-09AA-4D16-806C-F93DF07C1321}" srcOrd="2" destOrd="0" parTransId="{BE92F9CC-1272-4CF9-B2FA-EB17313725BD}" sibTransId="{C31AE146-5173-47CC-A9A7-0CE4155BC88C}"/>
    <dgm:cxn modelId="{4BBECE67-EEDB-4E33-92F8-F9B83FAFBAAD}" type="presOf" srcId="{E852506E-09AA-4D16-806C-F93DF07C1321}" destId="{B62C6138-73E1-4751-8432-79CF5BDE2478}" srcOrd="0" destOrd="0" presId="urn:microsoft.com/office/officeart/2008/layout/AlternatingHexagons"/>
    <dgm:cxn modelId="{673B776E-52D7-4883-A9B2-64509CDFCEA9}" type="presOf" srcId="{0639AE3A-61FC-48C9-B9DF-E522692AAB53}" destId="{344AECFA-C18C-4FEC-AF18-94F839BD20B5}" srcOrd="0" destOrd="0" presId="urn:microsoft.com/office/officeart/2008/layout/AlternatingHexagons"/>
    <dgm:cxn modelId="{8131AE54-CB25-41DB-B89C-8EDE6EC6AE9F}" type="presOf" srcId="{C31AE146-5173-47CC-A9A7-0CE4155BC88C}" destId="{F2A06005-76D4-44E8-BC41-3DB6709A9EB9}" srcOrd="0" destOrd="0" presId="urn:microsoft.com/office/officeart/2008/layout/AlternatingHexagons"/>
    <dgm:cxn modelId="{8C7A4B76-32BC-44AE-9731-AA558724D637}" type="presOf" srcId="{AF947240-0F24-4E34-8ADD-DBF83CD62B16}" destId="{62A6D1A0-A153-43F4-A6B1-5A3E463886E5}" srcOrd="0" destOrd="0" presId="urn:microsoft.com/office/officeart/2008/layout/AlternatingHexagons"/>
    <dgm:cxn modelId="{185CB583-12AB-4EA9-BBDC-77E35011792E}" type="presOf" srcId="{801F8294-9E94-4A5E-9835-D22CB5529E59}" destId="{50FD2178-0F77-49A2-A515-0F02599B77B1}" srcOrd="0" destOrd="0" presId="urn:microsoft.com/office/officeart/2008/layout/AlternatingHexagons"/>
    <dgm:cxn modelId="{920112A0-60B5-408A-BC49-4352E0366CA7}" srcId="{7FB15D63-7C3E-4DC8-93F4-A7D1B3E79133}" destId="{103D25E3-AA2C-43EF-886A-2DEB107B5B85}" srcOrd="0" destOrd="0" parTransId="{7176D40B-FAB5-4093-9135-9157234F689A}" sibTransId="{801F8294-9E94-4A5E-9835-D22CB5529E59}"/>
    <dgm:cxn modelId="{FF71FBAA-CE09-44F7-9F3E-BD3B669E6A64}" srcId="{7FB15D63-7C3E-4DC8-93F4-A7D1B3E79133}" destId="{AF947240-0F24-4E34-8ADD-DBF83CD62B16}" srcOrd="1" destOrd="0" parTransId="{D69A38A2-C4A7-4E2C-938E-37685C0E7501}" sibTransId="{0639AE3A-61FC-48C9-B9DF-E522692AAB53}"/>
    <dgm:cxn modelId="{068E1A01-F33D-4556-8FE8-7B2B3940A3CB}" type="presParOf" srcId="{598CE11E-FE56-4BE2-A9ED-801EC32900E5}" destId="{029F688F-CF29-4EBD-9F38-987A7C6F5984}" srcOrd="0" destOrd="0" presId="urn:microsoft.com/office/officeart/2008/layout/AlternatingHexagons"/>
    <dgm:cxn modelId="{488734CE-63C7-48EF-B84A-F41C33CEBE80}" type="presParOf" srcId="{029F688F-CF29-4EBD-9F38-987A7C6F5984}" destId="{5FB6C7A6-F5F0-482A-98D0-30D0F137D011}" srcOrd="0" destOrd="0" presId="urn:microsoft.com/office/officeart/2008/layout/AlternatingHexagons"/>
    <dgm:cxn modelId="{5E943DD3-EDEB-408F-9596-155D30F5413E}" type="presParOf" srcId="{029F688F-CF29-4EBD-9F38-987A7C6F5984}" destId="{5FC0442E-2705-471F-B911-024620CDB2D9}" srcOrd="1" destOrd="0" presId="urn:microsoft.com/office/officeart/2008/layout/AlternatingHexagons"/>
    <dgm:cxn modelId="{E08E1E9D-AC62-4D5A-B298-BA438392110D}" type="presParOf" srcId="{029F688F-CF29-4EBD-9F38-987A7C6F5984}" destId="{AE32392C-F6D4-412E-A940-0C8375F7C076}" srcOrd="2" destOrd="0" presId="urn:microsoft.com/office/officeart/2008/layout/AlternatingHexagons"/>
    <dgm:cxn modelId="{1B361933-8B64-4369-A416-B3AB5B593175}" type="presParOf" srcId="{029F688F-CF29-4EBD-9F38-987A7C6F5984}" destId="{21C105A6-D207-442E-B030-03D52901FCF5}" srcOrd="3" destOrd="0" presId="urn:microsoft.com/office/officeart/2008/layout/AlternatingHexagons"/>
    <dgm:cxn modelId="{4EF3E726-95FA-4B9A-A950-B7D6D6477E32}" type="presParOf" srcId="{029F688F-CF29-4EBD-9F38-987A7C6F5984}" destId="{50FD2178-0F77-49A2-A515-0F02599B77B1}" srcOrd="4" destOrd="0" presId="urn:microsoft.com/office/officeart/2008/layout/AlternatingHexagons"/>
    <dgm:cxn modelId="{83D6DE2F-5BCC-448F-A891-FB5F34E5C8CA}" type="presParOf" srcId="{598CE11E-FE56-4BE2-A9ED-801EC32900E5}" destId="{6118E19E-B08B-433B-B311-7DC2CF589F6C}" srcOrd="1" destOrd="0" presId="urn:microsoft.com/office/officeart/2008/layout/AlternatingHexagons"/>
    <dgm:cxn modelId="{C1316412-B995-4A0C-AB8E-803368F483DA}" type="presParOf" srcId="{598CE11E-FE56-4BE2-A9ED-801EC32900E5}" destId="{43F04612-8AA6-4C4E-A51A-B657E4D67DB2}" srcOrd="2" destOrd="0" presId="urn:microsoft.com/office/officeart/2008/layout/AlternatingHexagons"/>
    <dgm:cxn modelId="{0DCA7340-7194-48DD-AEBB-EAF2EE842D61}" type="presParOf" srcId="{43F04612-8AA6-4C4E-A51A-B657E4D67DB2}" destId="{62A6D1A0-A153-43F4-A6B1-5A3E463886E5}" srcOrd="0" destOrd="0" presId="urn:microsoft.com/office/officeart/2008/layout/AlternatingHexagons"/>
    <dgm:cxn modelId="{37F7E56C-46DE-4334-9477-5D0903F24D4D}" type="presParOf" srcId="{43F04612-8AA6-4C4E-A51A-B657E4D67DB2}" destId="{FFB1AAB2-3171-498F-BAD2-89D708D11876}" srcOrd="1" destOrd="0" presId="urn:microsoft.com/office/officeart/2008/layout/AlternatingHexagons"/>
    <dgm:cxn modelId="{30E5A4A8-D3E4-4BC6-A0C8-606514AB6E9E}" type="presParOf" srcId="{43F04612-8AA6-4C4E-A51A-B657E4D67DB2}" destId="{AE1ED302-1897-4AEB-95A8-EFE5FE0BF7B9}" srcOrd="2" destOrd="0" presId="urn:microsoft.com/office/officeart/2008/layout/AlternatingHexagons"/>
    <dgm:cxn modelId="{9503106B-431B-44E8-A106-009DCF6D2E2B}" type="presParOf" srcId="{43F04612-8AA6-4C4E-A51A-B657E4D67DB2}" destId="{C93BFB8E-06BC-4D2C-9ED6-07CE633CF9B8}" srcOrd="3" destOrd="0" presId="urn:microsoft.com/office/officeart/2008/layout/AlternatingHexagons"/>
    <dgm:cxn modelId="{3F877E83-0A24-48A1-BD5E-C0AC28717870}" type="presParOf" srcId="{43F04612-8AA6-4C4E-A51A-B657E4D67DB2}" destId="{344AECFA-C18C-4FEC-AF18-94F839BD20B5}" srcOrd="4" destOrd="0" presId="urn:microsoft.com/office/officeart/2008/layout/AlternatingHexagons"/>
    <dgm:cxn modelId="{0D52D75A-732E-4F5A-A2B9-6E056AB53BCE}" type="presParOf" srcId="{598CE11E-FE56-4BE2-A9ED-801EC32900E5}" destId="{5E294155-7B4A-4379-8F05-4283D25202E0}" srcOrd="3" destOrd="0" presId="urn:microsoft.com/office/officeart/2008/layout/AlternatingHexagons"/>
    <dgm:cxn modelId="{753F1515-7494-4241-A6D9-C58A6572AF59}" type="presParOf" srcId="{598CE11E-FE56-4BE2-A9ED-801EC32900E5}" destId="{37C8D920-2F2A-4148-907C-82263842E4B5}" srcOrd="4" destOrd="0" presId="urn:microsoft.com/office/officeart/2008/layout/AlternatingHexagons"/>
    <dgm:cxn modelId="{D80C0D5B-6F29-469A-A1EF-5D3086A268CD}" type="presParOf" srcId="{37C8D920-2F2A-4148-907C-82263842E4B5}" destId="{B62C6138-73E1-4751-8432-79CF5BDE2478}" srcOrd="0" destOrd="0" presId="urn:microsoft.com/office/officeart/2008/layout/AlternatingHexagons"/>
    <dgm:cxn modelId="{00CD2CCB-3C06-4959-A8EF-1D870AD55833}" type="presParOf" srcId="{37C8D920-2F2A-4148-907C-82263842E4B5}" destId="{D9BAEB3B-48D5-453C-9AA7-686A33D9AC07}" srcOrd="1" destOrd="0" presId="urn:microsoft.com/office/officeart/2008/layout/AlternatingHexagons"/>
    <dgm:cxn modelId="{301BB5CF-710B-4DA6-9A1B-96DC475A8677}" type="presParOf" srcId="{37C8D920-2F2A-4148-907C-82263842E4B5}" destId="{CDDA2C87-BFC4-40B7-AFBD-24DC87508F24}" srcOrd="2" destOrd="0" presId="urn:microsoft.com/office/officeart/2008/layout/AlternatingHexagons"/>
    <dgm:cxn modelId="{DB24C674-EFD0-4D52-A2F6-1B011BB9320D}" type="presParOf" srcId="{37C8D920-2F2A-4148-907C-82263842E4B5}" destId="{834736B4-5810-4A82-8CD5-F1F482EEC67B}" srcOrd="3" destOrd="0" presId="urn:microsoft.com/office/officeart/2008/layout/AlternatingHexagons"/>
    <dgm:cxn modelId="{EAD5CDCD-A747-4346-830F-EA89989749AE}" type="presParOf" srcId="{37C8D920-2F2A-4148-907C-82263842E4B5}" destId="{F2A06005-76D4-44E8-BC41-3DB6709A9EB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6C7A6-F5F0-482A-98D0-30D0F137D011}">
      <dsp:nvSpPr>
        <dsp:cNvPr id="0" name=""/>
        <dsp:cNvSpPr/>
      </dsp:nvSpPr>
      <dsp:spPr>
        <a:xfrm rot="5400000">
          <a:off x="4664722" y="151006"/>
          <a:ext cx="2308292" cy="200821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Scalability</a:t>
          </a:r>
        </a:p>
      </dsp:txBody>
      <dsp:txXfrm rot="-5400000">
        <a:off x="5127708" y="360676"/>
        <a:ext cx="1382320" cy="1588874"/>
      </dsp:txXfrm>
    </dsp:sp>
    <dsp:sp modelId="{5FC0442E-2705-471F-B911-024620CDB2D9}">
      <dsp:nvSpPr>
        <dsp:cNvPr id="0" name=""/>
        <dsp:cNvSpPr/>
      </dsp:nvSpPr>
      <dsp:spPr>
        <a:xfrm>
          <a:off x="6883914" y="462625"/>
          <a:ext cx="2576054" cy="1384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FD2178-0F77-49A2-A515-0F02599B77B1}">
      <dsp:nvSpPr>
        <dsp:cNvPr id="0" name=""/>
        <dsp:cNvSpPr/>
      </dsp:nvSpPr>
      <dsp:spPr>
        <a:xfrm rot="5400000">
          <a:off x="2495851" y="151006"/>
          <a:ext cx="2308292" cy="2008214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Availability</a:t>
          </a:r>
        </a:p>
      </dsp:txBody>
      <dsp:txXfrm rot="-5400000">
        <a:off x="2958837" y="360676"/>
        <a:ext cx="1382320" cy="1588874"/>
      </dsp:txXfrm>
    </dsp:sp>
    <dsp:sp modelId="{62A6D1A0-A153-43F4-A6B1-5A3E463886E5}">
      <dsp:nvSpPr>
        <dsp:cNvPr id="0" name=""/>
        <dsp:cNvSpPr/>
      </dsp:nvSpPr>
      <dsp:spPr>
        <a:xfrm rot="5400000">
          <a:off x="3576132" y="2110284"/>
          <a:ext cx="2308292" cy="200821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</a:t>
          </a:r>
        </a:p>
      </dsp:txBody>
      <dsp:txXfrm rot="-5400000">
        <a:off x="4039118" y="2319954"/>
        <a:ext cx="1382320" cy="1588874"/>
      </dsp:txXfrm>
    </dsp:sp>
    <dsp:sp modelId="{FFB1AAB2-3171-498F-BAD2-89D708D11876}">
      <dsp:nvSpPr>
        <dsp:cNvPr id="0" name=""/>
        <dsp:cNvSpPr/>
      </dsp:nvSpPr>
      <dsp:spPr>
        <a:xfrm>
          <a:off x="1150116" y="2421904"/>
          <a:ext cx="2492955" cy="1384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AECFA-C18C-4FEC-AF18-94F839BD20B5}">
      <dsp:nvSpPr>
        <dsp:cNvPr id="0" name=""/>
        <dsp:cNvSpPr/>
      </dsp:nvSpPr>
      <dsp:spPr>
        <a:xfrm rot="5400000">
          <a:off x="5745003" y="2110284"/>
          <a:ext cx="2308292" cy="2008214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Performance</a:t>
          </a:r>
        </a:p>
      </dsp:txBody>
      <dsp:txXfrm rot="-5400000">
        <a:off x="6207989" y="2319954"/>
        <a:ext cx="1382320" cy="1588874"/>
      </dsp:txXfrm>
    </dsp:sp>
    <dsp:sp modelId="{B62C6138-73E1-4751-8432-79CF5BDE2478}">
      <dsp:nvSpPr>
        <dsp:cNvPr id="0" name=""/>
        <dsp:cNvSpPr/>
      </dsp:nvSpPr>
      <dsp:spPr>
        <a:xfrm rot="5400000">
          <a:off x="4664722" y="4069563"/>
          <a:ext cx="2308292" cy="2008214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Modifiability</a:t>
          </a:r>
        </a:p>
      </dsp:txBody>
      <dsp:txXfrm rot="-5400000">
        <a:off x="5127708" y="4279233"/>
        <a:ext cx="1382320" cy="1588874"/>
      </dsp:txXfrm>
    </dsp:sp>
    <dsp:sp modelId="{D9BAEB3B-48D5-453C-9AA7-686A33D9AC07}">
      <dsp:nvSpPr>
        <dsp:cNvPr id="0" name=""/>
        <dsp:cNvSpPr/>
      </dsp:nvSpPr>
      <dsp:spPr>
        <a:xfrm>
          <a:off x="6883914" y="4381182"/>
          <a:ext cx="2576054" cy="1384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06005-76D4-44E8-BC41-3DB6709A9EB9}">
      <dsp:nvSpPr>
        <dsp:cNvPr id="0" name=""/>
        <dsp:cNvSpPr/>
      </dsp:nvSpPr>
      <dsp:spPr>
        <a:xfrm rot="5400000">
          <a:off x="2495851" y="4069563"/>
          <a:ext cx="2308292" cy="200821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Inter-Operability</a:t>
          </a:r>
        </a:p>
      </dsp:txBody>
      <dsp:txXfrm rot="-5400000">
        <a:off x="2958837" y="4279233"/>
        <a:ext cx="1382320" cy="1588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7DDAE-1C9B-4C17-A6A8-780F1BBE9EF0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50DC8-00E1-4601-B43F-747EC8DD0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2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50DC8-00E1-4601-B43F-747EC8DD02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6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1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0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3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7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3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8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7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8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9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197580-7C03-4F4B-B7D7-EE593C090363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97466A0-4A52-4856-BDE1-8F6643A0ED4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8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" TargetMode="External"/><Relationship Id="rId2" Type="http://schemas.openxmlformats.org/officeDocument/2006/relationships/hyperlink" Target="https://curl.haxx.se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ttpie.org/" TargetMode="External"/><Relationship Id="rId4" Type="http://schemas.openxmlformats.org/officeDocument/2006/relationships/hyperlink" Target="https://hoppscotch.io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D310A-2709-F446-6AF0-02EB63A5E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3" b="1822"/>
          <a:stretch/>
        </p:blipFill>
        <p:spPr>
          <a:xfrm>
            <a:off x="4046248" y="131275"/>
            <a:ext cx="4099504" cy="2924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85C0B-F905-9410-8FB6-1CCEC81BABD5}"/>
              </a:ext>
            </a:extLst>
          </p:cNvPr>
          <p:cNvSpPr txBox="1"/>
          <p:nvPr/>
        </p:nvSpPr>
        <p:spPr>
          <a:xfrm>
            <a:off x="4302329" y="3436804"/>
            <a:ext cx="311655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4000" dirty="0">
                <a:solidFill>
                  <a:srgbClr val="7030A0"/>
                </a:solidFill>
                <a:cs typeface="B Titr" panose="00000700000000000000" pitchFamily="2" charset="-78"/>
              </a:rPr>
              <a:t>مهندسی اینترنت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C6545-7048-C96E-B1DA-80E8BC25EC36}"/>
              </a:ext>
            </a:extLst>
          </p:cNvPr>
          <p:cNvSpPr txBox="1"/>
          <p:nvPr/>
        </p:nvSpPr>
        <p:spPr>
          <a:xfrm>
            <a:off x="4258243" y="4870783"/>
            <a:ext cx="320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>
                <a:cs typeface="B Titr" panose="00000700000000000000" pitchFamily="2" charset="-78"/>
              </a:rPr>
              <a:t>محمدرضا باباولیان</a:t>
            </a:r>
            <a:endParaRPr lang="en-US" sz="3600" dirty="0">
              <a:cs typeface="B Titr" panose="00000700000000000000" pitchFamily="2" charset="-78"/>
            </a:endParaRPr>
          </a:p>
        </p:txBody>
      </p:sp>
      <p:pic>
        <p:nvPicPr>
          <p:cNvPr id="1026" name="Picture 2" descr="دانشگاه کاشان - ویکی‌پدیا، دانشنامهٔ آزاد">
            <a:extLst>
              <a:ext uri="{FF2B5EF4-FFF2-40B4-BE49-F238E27FC236}">
                <a16:creationId xmlns:a16="http://schemas.microsoft.com/office/drawing/2014/main" id="{B9DCAA6D-5B74-5457-DA82-D4203E326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D59DC9-8B62-5936-C2C9-A1EC9F32F0DC}"/>
              </a:ext>
            </a:extLst>
          </p:cNvPr>
          <p:cNvSpPr txBox="1"/>
          <p:nvPr/>
        </p:nvSpPr>
        <p:spPr>
          <a:xfrm>
            <a:off x="5188786" y="6012374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dirty="0">
                <a:cs typeface="B Titr" panose="00000700000000000000" pitchFamily="2" charset="-78"/>
              </a:rPr>
              <a:t>جلسه 2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1521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2" name="Picture 2" descr="Excel: Getting Started with Excel">
            <a:extLst>
              <a:ext uri="{FF2B5EF4-FFF2-40B4-BE49-F238E27FC236}">
                <a16:creationId xmlns:a16="http://schemas.microsoft.com/office/drawing/2014/main" id="{DD343E52-00BB-4571-0537-0A78EC632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7" y="123847"/>
            <a:ext cx="3453157" cy="257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w to use Google Sheets: Basic tutorial and tips – Android Authority -  classmobile">
            <a:extLst>
              <a:ext uri="{FF2B5EF4-FFF2-40B4-BE49-F238E27FC236}">
                <a16:creationId xmlns:a16="http://schemas.microsoft.com/office/drawing/2014/main" id="{F037EFCF-E561-52C3-2636-93A20E47D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67" y="1162856"/>
            <a:ext cx="4005346" cy="225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preadsheet app for iOS and Android | Zoho Sheet">
            <a:extLst>
              <a:ext uri="{FF2B5EF4-FFF2-40B4-BE49-F238E27FC236}">
                <a16:creationId xmlns:a16="http://schemas.microsoft.com/office/drawing/2014/main" id="{143E8F44-255E-F443-0510-BB03C5AD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419" y="2043268"/>
            <a:ext cx="3442941" cy="336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FF14C-9E6D-9C49-B1E8-6B48EC5B20F1}"/>
              </a:ext>
            </a:extLst>
          </p:cNvPr>
          <p:cNvSpPr txBox="1"/>
          <p:nvPr/>
        </p:nvSpPr>
        <p:spPr>
          <a:xfrm>
            <a:off x="987249" y="2850255"/>
            <a:ext cx="1615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Microsoft Excel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F6B99-554A-871D-98B3-11334B2DDCE8}"/>
              </a:ext>
            </a:extLst>
          </p:cNvPr>
          <p:cNvSpPr txBox="1"/>
          <p:nvPr/>
        </p:nvSpPr>
        <p:spPr>
          <a:xfrm>
            <a:off x="4952150" y="3603344"/>
            <a:ext cx="2075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Google spreadsheet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Web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8C20D-F119-7364-7E9F-405CB4A342CB}"/>
              </a:ext>
            </a:extLst>
          </p:cNvPr>
          <p:cNvSpPr txBox="1"/>
          <p:nvPr/>
        </p:nvSpPr>
        <p:spPr>
          <a:xfrm>
            <a:off x="9178178" y="5512197"/>
            <a:ext cx="2075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Google spreadsheet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Mobile Application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3A052-14FB-E025-101C-02E9CC28C27A}"/>
              </a:ext>
            </a:extLst>
          </p:cNvPr>
          <p:cNvSpPr txBox="1"/>
          <p:nvPr/>
        </p:nvSpPr>
        <p:spPr>
          <a:xfrm>
            <a:off x="0" y="4565165"/>
            <a:ext cx="82868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What's the difference between Excel and Google spreadsheet?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From end user view?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From Developer/Development view?</a:t>
            </a:r>
          </a:p>
          <a:p>
            <a:endParaRPr lang="en-US" sz="2400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92C281A-3192-8E92-3379-80D58A6E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4340" y="6274869"/>
            <a:ext cx="2743200" cy="365125"/>
          </a:xfrm>
        </p:spPr>
        <p:txBody>
          <a:bodyPr/>
          <a:lstStyle/>
          <a:p>
            <a:fld id="{04C0CFA0-5C2D-4DD5-8DE2-1C2D2CC561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5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B6368-C463-733B-13B6-90778AE38555}"/>
              </a:ext>
            </a:extLst>
          </p:cNvPr>
          <p:cNvSpPr txBox="1"/>
          <p:nvPr/>
        </p:nvSpPr>
        <p:spPr>
          <a:xfrm>
            <a:off x="245097" y="254524"/>
            <a:ext cx="10352129" cy="5196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does application development differ for internet ap-plications?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Security?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Framework?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Architecture?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Asynchronous (ping time VS. speed time) ?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 cases (save does nor appear in google spreadsheet)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Multi user?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753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D6F65-CA2E-9114-CF09-1D76EE6851CA}"/>
              </a:ext>
            </a:extLst>
          </p:cNvPr>
          <p:cNvSpPr txBox="1"/>
          <p:nvPr/>
        </p:nvSpPr>
        <p:spPr>
          <a:xfrm>
            <a:off x="320511" y="179109"/>
            <a:ext cx="109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History</a:t>
            </a:r>
          </a:p>
        </p:txBody>
      </p:sp>
      <p:pic>
        <p:nvPicPr>
          <p:cNvPr id="4" name="Picture 2" descr="Iconic consoles of the IBM System/360 mainframes, 55 years old">
            <a:extLst>
              <a:ext uri="{FF2B5EF4-FFF2-40B4-BE49-F238E27FC236}">
                <a16:creationId xmlns:a16="http://schemas.microsoft.com/office/drawing/2014/main" id="{A8E96B7D-4635-87A0-9135-3AF788C55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5" y="1716613"/>
            <a:ext cx="4281302" cy="443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0C7BC-EEF3-1A1C-E523-682CF95B9E9E}"/>
              </a:ext>
            </a:extLst>
          </p:cNvPr>
          <p:cNvSpPr txBox="1"/>
          <p:nvPr/>
        </p:nvSpPr>
        <p:spPr>
          <a:xfrm>
            <a:off x="744203" y="1119538"/>
            <a:ext cx="2760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IBM 360: Mainframe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14870AE-0014-C810-385E-C21A7F87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4C0CFA0-5C2D-4DD5-8DE2-1C2D2CC561FC}" type="slidenum">
              <a:rPr lang="en-US" smtClean="0"/>
              <a:t>12</a:t>
            </a:fld>
            <a:endParaRPr lang="en-US"/>
          </a:p>
        </p:txBody>
      </p:sp>
      <p:pic>
        <p:nvPicPr>
          <p:cNvPr id="7170" name="Picture 2" descr="‪DAVES OLD COMPUTERS - Terminals‬‏">
            <a:extLst>
              <a:ext uri="{FF2B5EF4-FFF2-40B4-BE49-F238E27FC236}">
                <a16:creationId xmlns:a16="http://schemas.microsoft.com/office/drawing/2014/main" id="{63305502-4F5B-973B-90BF-B4D539143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43" y="335957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7D3EB-D3D7-2E94-1A3D-E24D881C07B6}"/>
              </a:ext>
            </a:extLst>
          </p:cNvPr>
          <p:cNvSpPr txBox="1"/>
          <p:nvPr/>
        </p:nvSpPr>
        <p:spPr>
          <a:xfrm>
            <a:off x="4978312" y="-81148"/>
            <a:ext cx="126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Terminal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87CD70-978D-A6D9-15FB-1B3A49D28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591" y="558328"/>
            <a:ext cx="5063874" cy="5063874"/>
          </a:xfrm>
          <a:prstGeom prst="rect">
            <a:avLst/>
          </a:prstGeom>
        </p:spPr>
      </p:pic>
      <p:pic>
        <p:nvPicPr>
          <p:cNvPr id="15" name="Picture 2" descr="IBM System z10 - Wikiwand">
            <a:extLst>
              <a:ext uri="{FF2B5EF4-FFF2-40B4-BE49-F238E27FC236}">
                <a16:creationId xmlns:a16="http://schemas.microsoft.com/office/drawing/2014/main" id="{1637EF3D-16B6-EC9F-E725-56BF0D0AA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326" y="2704722"/>
            <a:ext cx="1550934" cy="33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05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9218" name="Picture 2" descr="What Is Client-Server Architecture? | Liquid Web">
            <a:extLst>
              <a:ext uri="{FF2B5EF4-FFF2-40B4-BE49-F238E27FC236}">
                <a16:creationId xmlns:a16="http://schemas.microsoft.com/office/drawing/2014/main" id="{6FC758BF-2D17-6704-DDB3-35D1636C0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5" y="1179167"/>
            <a:ext cx="5959333" cy="380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B6EC20-3903-C30D-39F0-570CF7B3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05" y="178004"/>
            <a:ext cx="52387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17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43114-F43A-4FD4-0405-4BDA8AD08C97}"/>
              </a:ext>
            </a:extLst>
          </p:cNvPr>
          <p:cNvSpPr txBox="1"/>
          <p:nvPr/>
        </p:nvSpPr>
        <p:spPr>
          <a:xfrm>
            <a:off x="4019939" y="162963"/>
            <a:ext cx="8032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در نسخه سنتی معماری </a:t>
            </a:r>
            <a:r>
              <a:rPr lang="en-US" sz="2000" dirty="0">
                <a:cs typeface="B Nazanin" panose="00000400000000000000" pitchFamily="2" charset="-78"/>
              </a:rPr>
              <a:t>Client-Server</a:t>
            </a:r>
            <a:r>
              <a:rPr lang="fa-IR" sz="2000" dirty="0">
                <a:cs typeface="B Nazanin" panose="00000400000000000000" pitchFamily="2" charset="-78"/>
              </a:rPr>
              <a:t> داده ها در سرور ذخیره شد و پردازش در کلاینت انجام شد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4E7B0F-F5A4-7FA2-51F9-CA9E00D79EF6}"/>
              </a:ext>
            </a:extLst>
          </p:cNvPr>
          <p:cNvSpPr/>
          <p:nvPr/>
        </p:nvSpPr>
        <p:spPr>
          <a:xfrm>
            <a:off x="679010" y="731068"/>
            <a:ext cx="2634558" cy="11950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Static Web Contents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C6E202-A6C1-16A8-A2E5-084AF9A6C1D4}"/>
              </a:ext>
            </a:extLst>
          </p:cNvPr>
          <p:cNvSpPr/>
          <p:nvPr/>
        </p:nvSpPr>
        <p:spPr>
          <a:xfrm>
            <a:off x="679010" y="2080034"/>
            <a:ext cx="2634558" cy="119505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Applets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D5903C-6C19-FAF6-5B83-CA57410D882E}"/>
              </a:ext>
            </a:extLst>
          </p:cNvPr>
          <p:cNvSpPr/>
          <p:nvPr/>
        </p:nvSpPr>
        <p:spPr>
          <a:xfrm>
            <a:off x="679010" y="3429000"/>
            <a:ext cx="2634558" cy="119505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Applications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74FD69-45CD-2D0F-30F0-F88E75614CAC}"/>
              </a:ext>
            </a:extLst>
          </p:cNvPr>
          <p:cNvSpPr/>
          <p:nvPr/>
        </p:nvSpPr>
        <p:spPr>
          <a:xfrm>
            <a:off x="3461442" y="3429000"/>
            <a:ext cx="2634558" cy="119505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Rich Web Applications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A98A3-C181-7A4A-E65C-6CA70E67E743}"/>
              </a:ext>
            </a:extLst>
          </p:cNvPr>
          <p:cNvSpPr/>
          <p:nvPr/>
        </p:nvSpPr>
        <p:spPr>
          <a:xfrm>
            <a:off x="679010" y="4777966"/>
            <a:ext cx="2634558" cy="119505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858F9-FECF-9B60-1F7F-BEBB7DBAED42}"/>
              </a:ext>
            </a:extLst>
          </p:cNvPr>
          <p:cNvSpPr txBox="1"/>
          <p:nvPr/>
        </p:nvSpPr>
        <p:spPr>
          <a:xfrm>
            <a:off x="6218362" y="688064"/>
            <a:ext cx="5833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در طول زمان، پردازش هم به سرور منتقل شد ولی به صورت توزیع شده. 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4365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CA9234-3F3E-0CD4-AFCA-86BADA41B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36" y="125889"/>
            <a:ext cx="5932160" cy="4518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5BE538-8DC4-F026-A479-EFDA8732B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093895"/>
            <a:ext cx="6006340" cy="52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10242" name="Picture 2" descr="Browser Wars Episode II: The Wavering of a Titan | by Adam Gordon ...">
            <a:extLst>
              <a:ext uri="{FF2B5EF4-FFF2-40B4-BE49-F238E27FC236}">
                <a16:creationId xmlns:a16="http://schemas.microsoft.com/office/drawing/2014/main" id="{71CF6EDF-EFEF-5DE0-BBE9-6D9F4B31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937" y="1099855"/>
            <a:ext cx="6456582" cy="485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532F54-1F36-F2DA-040F-46BDCF38ED88}"/>
              </a:ext>
            </a:extLst>
          </p:cNvPr>
          <p:cNvSpPr txBox="1"/>
          <p:nvPr/>
        </p:nvSpPr>
        <p:spPr>
          <a:xfrm>
            <a:off x="4801949" y="461728"/>
            <a:ext cx="222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Browser WAR</a:t>
            </a:r>
          </a:p>
        </p:txBody>
      </p:sp>
    </p:spTree>
    <p:extLst>
      <p:ext uri="{BB962C8B-B14F-4D97-AF65-F5344CB8AC3E}">
        <p14:creationId xmlns:p14="http://schemas.microsoft.com/office/powerpoint/2010/main" val="1024793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F8B82-2F86-8BD8-E5D6-F41941634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674304" cy="4590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5F050C-5B6F-0B04-EE78-15A7C9EC6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606" y="312157"/>
            <a:ext cx="2924175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31A3EE-4AC6-C6EB-11BD-5E171909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558" y="2132798"/>
            <a:ext cx="6204270" cy="2457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9C6027-377A-7ED9-8B83-E777178D2C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46003"/>
          <a:stretch/>
        </p:blipFill>
        <p:spPr>
          <a:xfrm>
            <a:off x="2239413" y="4784675"/>
            <a:ext cx="7713173" cy="14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89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24EEA-33D9-5D78-49BC-BBAF83E6B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24" y="117507"/>
            <a:ext cx="828675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15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35EB5-185C-D879-7379-0BC1D35AF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00"/>
          <a:stretch/>
        </p:blipFill>
        <p:spPr>
          <a:xfrm>
            <a:off x="1376127" y="282415"/>
            <a:ext cx="9144000" cy="526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9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D8942-5015-3694-B726-F93B2F15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27" y="3081079"/>
            <a:ext cx="5999883" cy="3139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4BC0CA-D670-758A-71D8-52303AD09C41}"/>
              </a:ext>
            </a:extLst>
          </p:cNvPr>
          <p:cNvSpPr txBox="1"/>
          <p:nvPr/>
        </p:nvSpPr>
        <p:spPr>
          <a:xfrm>
            <a:off x="90535" y="36215"/>
            <a:ext cx="2607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is Internet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B60408-A561-0400-A381-E66C9678C4D5}"/>
              </a:ext>
            </a:extLst>
          </p:cNvPr>
          <p:cNvSpPr txBox="1"/>
          <p:nvPr/>
        </p:nvSpPr>
        <p:spPr>
          <a:xfrm>
            <a:off x="224072" y="636982"/>
            <a:ext cx="11626913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Internet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(or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internet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is the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global system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interconnected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computer networks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uses the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Internet protocol suite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(TCP/IP) to communicate between networks and devices. It is a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network of networks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consists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private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public, academic, business, and government networks of local to global scope, linked by a broad array of electronic,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wireless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optical networking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technologies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6CE6E-59A6-36CA-E0A0-093EFA214BB5}"/>
              </a:ext>
            </a:extLst>
          </p:cNvPr>
          <p:cNvSpPr txBox="1"/>
          <p:nvPr/>
        </p:nvSpPr>
        <p:spPr>
          <a:xfrm>
            <a:off x="1273294" y="2600611"/>
            <a:ext cx="8521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Advanced Research Projects Agency Network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ARPANET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712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17410" name="Picture 2" descr="‪What is JavaScript Used For?‬‏">
            <a:extLst>
              <a:ext uri="{FF2B5EF4-FFF2-40B4-BE49-F238E27FC236}">
                <a16:creationId xmlns:a16="http://schemas.microsoft.com/office/drawing/2014/main" id="{3105D717-BF0C-9163-30F5-0247FBE83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t="15540" r="23386" b="15321"/>
          <a:stretch/>
        </p:blipFill>
        <p:spPr bwMode="auto">
          <a:xfrm>
            <a:off x="90535" y="2125304"/>
            <a:ext cx="3494638" cy="191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A5437-CFC5-8AEE-7778-C95873FA4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23"/>
          <a:stretch/>
        </p:blipFill>
        <p:spPr>
          <a:xfrm>
            <a:off x="3855125" y="550493"/>
            <a:ext cx="8246340" cy="50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8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E185BE-144F-CDBB-269E-EF8299EB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49" y="159991"/>
            <a:ext cx="10765702" cy="605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81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89FBF-601C-0F2E-944A-750FA130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" y="36215"/>
            <a:ext cx="3983524" cy="6211193"/>
          </a:xfrm>
          <a:prstGeom prst="rect">
            <a:avLst/>
          </a:prstGeom>
        </p:spPr>
      </p:pic>
      <p:pic>
        <p:nvPicPr>
          <p:cNvPr id="12292" name="Picture 4" descr="SOAP and REST Web Services">
            <a:extLst>
              <a:ext uri="{FF2B5EF4-FFF2-40B4-BE49-F238E27FC236}">
                <a16:creationId xmlns:a16="http://schemas.microsoft.com/office/drawing/2014/main" id="{96AC7F64-14EC-A0AD-3836-992E13060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023" y="201416"/>
            <a:ext cx="5066547" cy="263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A08A1E-AB43-92AB-0FDF-0E19200C4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945" y="2915474"/>
            <a:ext cx="2790701" cy="32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77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F4722-2C97-5D49-6B26-0659F1591101}"/>
              </a:ext>
            </a:extLst>
          </p:cNvPr>
          <p:cNvSpPr txBox="1"/>
          <p:nvPr/>
        </p:nvSpPr>
        <p:spPr>
          <a:xfrm>
            <a:off x="90535" y="36215"/>
            <a:ext cx="5187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WEB Challenges? From User View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07C62C-28B5-21BD-256E-DBA5B9C63A21}"/>
              </a:ext>
            </a:extLst>
          </p:cNvPr>
          <p:cNvSpPr/>
          <p:nvPr/>
        </p:nvSpPr>
        <p:spPr>
          <a:xfrm>
            <a:off x="289712" y="740627"/>
            <a:ext cx="2365520" cy="23655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RAM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84205E-05CF-9944-38A9-44567B3335B8}"/>
              </a:ext>
            </a:extLst>
          </p:cNvPr>
          <p:cNvSpPr/>
          <p:nvPr/>
        </p:nvSpPr>
        <p:spPr>
          <a:xfrm>
            <a:off x="2762816" y="1365316"/>
            <a:ext cx="2263366" cy="226336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HARD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7FF9B3-966B-DCAF-99FE-F298E8E14877}"/>
              </a:ext>
            </a:extLst>
          </p:cNvPr>
          <p:cNvSpPr/>
          <p:nvPr/>
        </p:nvSpPr>
        <p:spPr>
          <a:xfrm>
            <a:off x="5142370" y="2097635"/>
            <a:ext cx="2263367" cy="226336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CPU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18915C-AC05-D28F-160A-37E6A038D42A}"/>
              </a:ext>
            </a:extLst>
          </p:cNvPr>
          <p:cNvSpPr/>
          <p:nvPr/>
        </p:nvSpPr>
        <p:spPr>
          <a:xfrm>
            <a:off x="7613964" y="3250192"/>
            <a:ext cx="2888055" cy="28880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Net Speed</a:t>
            </a:r>
          </a:p>
        </p:txBody>
      </p:sp>
    </p:spTree>
    <p:extLst>
      <p:ext uri="{BB962C8B-B14F-4D97-AF65-F5344CB8AC3E}">
        <p14:creationId xmlns:p14="http://schemas.microsoft.com/office/powerpoint/2010/main" val="2054281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473B4-5418-6178-51F5-FC87BC70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53" y="1826540"/>
            <a:ext cx="2563692" cy="2563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F4722-2C97-5D49-6B26-0659F1591101}"/>
              </a:ext>
            </a:extLst>
          </p:cNvPr>
          <p:cNvSpPr txBox="1"/>
          <p:nvPr/>
        </p:nvSpPr>
        <p:spPr>
          <a:xfrm>
            <a:off x="90535" y="36215"/>
            <a:ext cx="5902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WEB Challenges? From Company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975EA-8BD4-D339-8032-F6F93F13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002" y="1652158"/>
            <a:ext cx="4114592" cy="2738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238D8-EE84-75CF-6E91-D9FEC1DF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758" y="1836126"/>
            <a:ext cx="3674089" cy="2554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B5A95-A412-C4C6-9BE4-7061800A6B67}"/>
              </a:ext>
            </a:extLst>
          </p:cNvPr>
          <p:cNvSpPr txBox="1"/>
          <p:nvPr/>
        </p:nvSpPr>
        <p:spPr>
          <a:xfrm>
            <a:off x="1516516" y="1266558"/>
            <a:ext cx="116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iPhoto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883885-DBDF-0D94-5EE1-A4CA3B653053}"/>
              </a:ext>
            </a:extLst>
          </p:cNvPr>
          <p:cNvSpPr txBox="1"/>
          <p:nvPr/>
        </p:nvSpPr>
        <p:spPr>
          <a:xfrm>
            <a:off x="8578999" y="1224177"/>
            <a:ext cx="1963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iDataCenter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696F9-5E32-E3AD-D85F-95C0FCE13ABD}"/>
              </a:ext>
            </a:extLst>
          </p:cNvPr>
          <p:cNvSpPr txBox="1"/>
          <p:nvPr/>
        </p:nvSpPr>
        <p:spPr>
          <a:xfrm>
            <a:off x="1146240" y="4804892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Capacity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BD673-B622-66A1-12C2-0B263D1FDA31}"/>
              </a:ext>
            </a:extLst>
          </p:cNvPr>
          <p:cNvSpPr txBox="1"/>
          <p:nvPr/>
        </p:nvSpPr>
        <p:spPr>
          <a:xfrm>
            <a:off x="4572818" y="4591168"/>
            <a:ext cx="21949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Security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Virtualization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57469-2B73-690A-2365-E0A65D529BB7}"/>
              </a:ext>
            </a:extLst>
          </p:cNvPr>
          <p:cNvSpPr txBox="1"/>
          <p:nvPr/>
        </p:nvSpPr>
        <p:spPr>
          <a:xfrm>
            <a:off x="9080331" y="4806612"/>
            <a:ext cx="114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817381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FDD8F9-AA4A-EB79-68F4-5EB785939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6" t="4574" r="14145" b="15686"/>
          <a:stretch/>
        </p:blipFill>
        <p:spPr>
          <a:xfrm>
            <a:off x="5459240" y="1661267"/>
            <a:ext cx="6732760" cy="3666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D1008-85DE-DCEC-3296-A2AA3478A6E6}"/>
              </a:ext>
            </a:extLst>
          </p:cNvPr>
          <p:cNvSpPr txBox="1"/>
          <p:nvPr/>
        </p:nvSpPr>
        <p:spPr>
          <a:xfrm>
            <a:off x="3471940" y="302923"/>
            <a:ext cx="4958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SCALABILITY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BAFAE-15A8-BCA9-AE52-99D3BA6C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3" y="2370310"/>
            <a:ext cx="5026908" cy="18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02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EE30C66-D8FA-F903-3164-423F51D3A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090083"/>
              </p:ext>
            </p:extLst>
          </p:nvPr>
        </p:nvGraphicFramePr>
        <p:xfrm>
          <a:off x="1105097" y="36215"/>
          <a:ext cx="10610086" cy="622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86E4301-9752-8F18-9E6D-2E471AEB0D18}"/>
              </a:ext>
            </a:extLst>
          </p:cNvPr>
          <p:cNvSpPr txBox="1"/>
          <p:nvPr/>
        </p:nvSpPr>
        <p:spPr>
          <a:xfrm>
            <a:off x="90535" y="36215"/>
            <a:ext cx="1312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376586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C7572-66B0-2964-EAFA-A98E2E116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4" b="8176"/>
          <a:stretch/>
        </p:blipFill>
        <p:spPr>
          <a:xfrm>
            <a:off x="414688" y="244950"/>
            <a:ext cx="4462976" cy="2933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54241-C577-C955-D658-4BD78F4C4ADD}"/>
              </a:ext>
            </a:extLst>
          </p:cNvPr>
          <p:cNvSpPr txBox="1"/>
          <p:nvPr/>
        </p:nvSpPr>
        <p:spPr>
          <a:xfrm>
            <a:off x="90535" y="3178940"/>
            <a:ext cx="7894621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is the transfer protocol for web applications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: Hyper Text Transfer Protocol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1.0 (RFC 1945), HTTP 1.1 (RFC 2068), HTTP 2 (RFC 7540)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fact, it can be used to transfer everything (not only hyper text)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Documents e.g. HTML, XML, JSON, etc.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Multimedia e.g. JGP, GIF, MP4, MKV, etc.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e.g. PDF, ZIP,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D34F9-5A26-CF7E-BD3E-807B537E1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672" y="416459"/>
            <a:ext cx="4312793" cy="55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00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412D0-C9D5-D4A9-C86B-99FCFF5A4686}"/>
              </a:ext>
            </a:extLst>
          </p:cNvPr>
          <p:cNvSpPr txBox="1"/>
          <p:nvPr/>
        </p:nvSpPr>
        <p:spPr>
          <a:xfrm>
            <a:off x="307818" y="638670"/>
            <a:ext cx="55588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uses the client/server paradigm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server provides resource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client (usually web browser) gets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not pure client/server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0545F6-7678-5770-9160-7B0F69788241}"/>
              </a:ext>
            </a:extLst>
          </p:cNvPr>
          <p:cNvSpPr txBox="1"/>
          <p:nvPr/>
        </p:nvSpPr>
        <p:spPr>
          <a:xfrm>
            <a:off x="90535" y="36215"/>
            <a:ext cx="204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6A2F2B-9222-4D25-E381-83993972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076" y="143916"/>
            <a:ext cx="3929456" cy="5052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3B7BB1-4FE4-D965-98C5-95CFA7DADFC5}"/>
              </a:ext>
            </a:extLst>
          </p:cNvPr>
          <p:cNvSpPr txBox="1"/>
          <p:nvPr/>
        </p:nvSpPr>
        <p:spPr>
          <a:xfrm>
            <a:off x="286810" y="2976174"/>
            <a:ext cx="54703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is an application layer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assumes reliable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TCP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(server) port: 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port is chosen randomly per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is Stateless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does not keep history/state of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 &amp; Low Complexity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Problematic in some applications (sessions)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Cookies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3084447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E92DD-63CE-17CE-017B-16F96FB0C6B5}"/>
              </a:ext>
            </a:extLst>
          </p:cNvPr>
          <p:cNvSpPr txBox="1"/>
          <p:nvPr/>
        </p:nvSpPr>
        <p:spPr>
          <a:xfrm>
            <a:off x="169752" y="664716"/>
            <a:ext cx="117898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is the protocol to transfer data between server and client (usually from server to client)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data?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anything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web, usually, it is a resource/object 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resource must be identified/located uniquely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(Uniform Resource Identifier)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(Uniform Resource Locator)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URIs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 and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URLs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locate; however, locators are also identifiers, 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URL is also a URI, but there are URIs which are not URLs.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Uniform Resource Name (URN) is a URI that identifies a resource by name in a particular namespace.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Standard Book Number (ISBN)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A2BB9-6085-14AE-C08C-4649E286F131}"/>
              </a:ext>
            </a:extLst>
          </p:cNvPr>
          <p:cNvSpPr txBox="1"/>
          <p:nvPr/>
        </p:nvSpPr>
        <p:spPr>
          <a:xfrm>
            <a:off x="169752" y="125338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Resources to Transfer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191D6E-EE98-D51C-FA59-629F5FE7D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66"/>
          <a:stretch/>
        </p:blipFill>
        <p:spPr>
          <a:xfrm>
            <a:off x="8258742" y="1368891"/>
            <a:ext cx="3333750" cy="284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4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ABC5CA-A888-3491-D98B-66EE847B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054" y="3621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385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0D6B4-6E10-1F3D-EC54-D6FC54A84431}"/>
              </a:ext>
            </a:extLst>
          </p:cNvPr>
          <p:cNvSpPr txBox="1"/>
          <p:nvPr/>
        </p:nvSpPr>
        <p:spPr>
          <a:xfrm>
            <a:off x="177640" y="1386989"/>
            <a:ext cx="119045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https://kashanu.ac.ir/SitePages/Home.aspx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https://www.bing.com/search?q=Hello+World&amp;form=QBLH&amp;sp=-1&amp;pq=&amp;sc=0-0&amp;qs=n&amp;sk=&amp;cvid=7F2B496642F94D5F95989756B4FF60EE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file:///home/parham/Documents/Git/parham/dotfiles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http://libgen.is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ftp://speedtest.tele2.net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B46DB-D866-0AC6-EDDA-018D6C62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0" y="704009"/>
            <a:ext cx="11726912" cy="543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D20F7C-160B-52ED-29AD-025A491717AD}"/>
              </a:ext>
            </a:extLst>
          </p:cNvPr>
          <p:cNvSpPr txBox="1"/>
          <p:nvPr/>
        </p:nvSpPr>
        <p:spPr>
          <a:xfrm>
            <a:off x="169752" y="125338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C5D58-9B11-4E77-0511-65D59BD5D519}"/>
              </a:ext>
            </a:extLst>
          </p:cNvPr>
          <p:cNvSpPr txBox="1"/>
          <p:nvPr/>
        </p:nvSpPr>
        <p:spPr>
          <a:xfrm>
            <a:off x="177640" y="2944033"/>
            <a:ext cx="46569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Scheme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application layer protocol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 The web protocol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 Secure 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FTP: File Transfer Protocol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File: Access to a local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mailto: Send mail to given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ABFEF-FB37-8E6E-C915-5D95DD05EC0F}"/>
              </a:ext>
            </a:extLst>
          </p:cNvPr>
          <p:cNvSpPr txBox="1"/>
          <p:nvPr/>
        </p:nvSpPr>
        <p:spPr>
          <a:xfrm>
            <a:off x="5378924" y="2944033"/>
            <a:ext cx="67972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path of the object on host filesystem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web server root directory is /var/www/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http://www.example.com/1.html → /var/www/1.html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http://www.example.com/1/2/3.jpg → /var/www/1/2/3.jpg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http://www.example.com/1/2/../3.jpg → /var/www/1/3.jpg 🤨</a:t>
            </a:r>
          </a:p>
        </p:txBody>
      </p:sp>
    </p:spTree>
    <p:extLst>
      <p:ext uri="{BB962C8B-B14F-4D97-AF65-F5344CB8AC3E}">
        <p14:creationId xmlns:p14="http://schemas.microsoft.com/office/powerpoint/2010/main" val="633978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3C2D5-9F59-0887-48BF-55E2C7465CD4}"/>
              </a:ext>
            </a:extLst>
          </p:cNvPr>
          <p:cNvSpPr txBox="1"/>
          <p:nvPr/>
        </p:nvSpPr>
        <p:spPr>
          <a:xfrm>
            <a:off x="273490" y="580116"/>
            <a:ext cx="116450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mechanism to pass information from client to active pages or 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information in a university registration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 Bing! to search a phrase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 with "?"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name=value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"&amp;" is the border between multiple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BB7A9-F874-1C16-3396-CE0A63E961F7}"/>
              </a:ext>
            </a:extLst>
          </p:cNvPr>
          <p:cNvSpPr txBox="1"/>
          <p:nvPr/>
        </p:nvSpPr>
        <p:spPr>
          <a:xfrm>
            <a:off x="169752" y="125338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6DE4B-9BD7-FA14-B9FF-4500093A2CE7}"/>
              </a:ext>
            </a:extLst>
          </p:cNvPr>
          <p:cNvSpPr txBox="1"/>
          <p:nvPr/>
        </p:nvSpPr>
        <p:spPr>
          <a:xfrm>
            <a:off x="5821002" y="1934332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https://httpbin.org/get?name=Parham&amp;family=Alvani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CDDB57-F775-0C9B-9F75-1D3A6AA70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46" y="2469288"/>
            <a:ext cx="5611008" cy="1219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AB3208-870B-F9FA-3639-B9A8F23A854A}"/>
              </a:ext>
            </a:extLst>
          </p:cNvPr>
          <p:cNvSpPr txBox="1"/>
          <p:nvPr/>
        </p:nvSpPr>
        <p:spPr>
          <a:xfrm>
            <a:off x="323345" y="3856035"/>
            <a:ext cx="116450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Frag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name for a part of resource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section in a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Handled by browser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gets whole resource (doc) from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display time, it jumps to the specific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these out,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https://github.com/gopasspw/gopass/?tab=readme-ov-file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https://en.wikipedia.org/wiki/RGBA_color_model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#:~:text=While%20it%20is-,sometimes,-described%20as%20a</a:t>
            </a:r>
          </a:p>
        </p:txBody>
      </p:sp>
    </p:spTree>
    <p:extLst>
      <p:ext uri="{BB962C8B-B14F-4D97-AF65-F5344CB8AC3E}">
        <p14:creationId xmlns:p14="http://schemas.microsoft.com/office/powerpoint/2010/main" val="809122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F05A0-B853-9A8C-6113-E3E5568C4F8C}"/>
              </a:ext>
            </a:extLst>
          </p:cNvPr>
          <p:cNvSpPr txBox="1"/>
          <p:nvPr/>
        </p:nvSpPr>
        <p:spPr>
          <a:xfrm>
            <a:off x="169752" y="611170"/>
            <a:ext cx="1169028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names are case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insensitive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according to RFC 4343.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rest of URL is sent to the server via the GET method and etc. This may be case sensitive or not.</a:t>
            </a:r>
            <a:endParaRPr lang="fa-I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 is encoded by client before 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Each byte is divided into two 4-bit group, hexadecimal of the 4-bits are prefixed by 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→ 126 → %7E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&amp; Why?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Non-ASCII (e.g., Persian Characters, Emoji)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Reserved character when are not used for special 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Unsafe character, e.g. space,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AC185-396A-293D-D648-D157F0F8039B}"/>
              </a:ext>
            </a:extLst>
          </p:cNvPr>
          <p:cNvSpPr txBox="1"/>
          <p:nvPr/>
        </p:nvSpPr>
        <p:spPr>
          <a:xfrm>
            <a:off x="169752" y="125338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5BE679-FEA7-DE0C-B878-EA40535BD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89"/>
          <a:stretch/>
        </p:blipFill>
        <p:spPr>
          <a:xfrm>
            <a:off x="6195588" y="2580238"/>
            <a:ext cx="5031024" cy="749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F4F3EB-D845-1DC9-BE70-6ACCAB2C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19" y="3725373"/>
            <a:ext cx="896427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78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C332D-FE65-C4BC-F394-4176689BAF3C}"/>
              </a:ext>
            </a:extLst>
          </p:cNvPr>
          <p:cNvSpPr txBox="1"/>
          <p:nvPr/>
        </p:nvSpPr>
        <p:spPr>
          <a:xfrm>
            <a:off x="169751" y="677242"/>
            <a:ext cx="68285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asks the browser to retrieve a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finds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address of &lt;host&gt; (DNS lookup)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creates a TCP connection to the IP address and the &lt;port&gt;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sends http requests through the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gets the response and processes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BF3A5-0091-A7DA-C34B-D6D55127DA39}"/>
              </a:ext>
            </a:extLst>
          </p:cNvPr>
          <p:cNvSpPr txBox="1"/>
          <p:nvPr/>
        </p:nvSpPr>
        <p:spPr>
          <a:xfrm>
            <a:off x="169752" y="125338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 Encode URL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D4225-22DA-41C6-F938-E1B7E5CC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55" y="217630"/>
            <a:ext cx="4915093" cy="48885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8DA8A5-C7A1-20B7-796B-761D2A9C9C3E}"/>
              </a:ext>
            </a:extLst>
          </p:cNvPr>
          <p:cNvSpPr txBox="1"/>
          <p:nvPr/>
        </p:nvSpPr>
        <p:spPr>
          <a:xfrm>
            <a:off x="359876" y="2949105"/>
            <a:ext cx="60975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Site: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https://dnschecker.org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Shell: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Resolve-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DnsName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kashanu.ac.ir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CMD: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nslookup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kashanu.ac.ir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Site: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https://dns.google</a:t>
            </a:r>
          </a:p>
        </p:txBody>
      </p:sp>
    </p:spTree>
    <p:extLst>
      <p:ext uri="{BB962C8B-B14F-4D97-AF65-F5344CB8AC3E}">
        <p14:creationId xmlns:p14="http://schemas.microsoft.com/office/powerpoint/2010/main" val="3427379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8C1EA-B70A-07C0-420A-4303A367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" y="36215"/>
            <a:ext cx="6111089" cy="6209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850D2-8BFF-B8BC-8148-73A74E83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15" y="1526946"/>
            <a:ext cx="3227560" cy="32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8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F1979-C972-DAB6-1904-8DEF5D4FFD47}"/>
              </a:ext>
            </a:extLst>
          </p:cNvPr>
          <p:cNvSpPr txBox="1"/>
          <p:nvPr/>
        </p:nvSpPr>
        <p:spPr>
          <a:xfrm>
            <a:off x="90535" y="127678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HTTP work? Transactions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F2104-634B-3579-DB8C-58AD197078E9}"/>
              </a:ext>
            </a:extLst>
          </p:cNvPr>
          <p:cNvSpPr txBox="1"/>
          <p:nvPr/>
        </p:nvSpPr>
        <p:spPr>
          <a:xfrm>
            <a:off x="93100" y="639292"/>
            <a:ext cx="73514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data transfer is a collection of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transaction is composed of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 messages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identified by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action that client asks from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Responses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identified by status codes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result of the requested 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B8AF6-60AF-4DD4-4A45-16740712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09" y="127678"/>
            <a:ext cx="4182059" cy="6125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EBD817-6415-7D40-92EC-921B9E6EE4AF}"/>
              </a:ext>
            </a:extLst>
          </p:cNvPr>
          <p:cNvSpPr txBox="1"/>
          <p:nvPr/>
        </p:nvSpPr>
        <p:spPr>
          <a:xfrm>
            <a:off x="90535" y="3725719"/>
            <a:ext cx="5257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 Element                  Network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8302B6-7B63-3A95-A5AA-29E1F23A84B6}"/>
              </a:ext>
            </a:extLst>
          </p:cNvPr>
          <p:cNvCxnSpPr/>
          <p:nvPr/>
        </p:nvCxnSpPr>
        <p:spPr>
          <a:xfrm>
            <a:off x="2661719" y="3992578"/>
            <a:ext cx="1107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01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66FC1-F910-A923-FC7D-9328F9257362}"/>
              </a:ext>
            </a:extLst>
          </p:cNvPr>
          <p:cNvSpPr txBox="1"/>
          <p:nvPr/>
        </p:nvSpPr>
        <p:spPr>
          <a:xfrm>
            <a:off x="233127" y="697271"/>
            <a:ext cx="1160880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(Typically) each web page contains multiple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skeleton HTML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linked materials: figures, videos, JS, CSS,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Displaying a web page by a browser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HTML page (first transaction)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display the page (rendering)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resources are linked to the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resources (subsequent transactions)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Transactions &amp; TCP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Non-persistent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TCP connection per object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overhead + Connection establish delay + Resource intensive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connections speed up browsing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Persistent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multiple objects using a single TCP connection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extra processing &amp; networking overhead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performance if implemented in serial manner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 requests speed up browsing (HTTP/1.1)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513F0-2609-73F8-4F20-41362C1225B8}"/>
              </a:ext>
            </a:extLst>
          </p:cNvPr>
          <p:cNvSpPr txBox="1"/>
          <p:nvPr/>
        </p:nvSpPr>
        <p:spPr>
          <a:xfrm>
            <a:off x="90535" y="90381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Transactions in Web</a:t>
            </a:r>
          </a:p>
        </p:txBody>
      </p:sp>
    </p:spTree>
    <p:extLst>
      <p:ext uri="{BB962C8B-B14F-4D97-AF65-F5344CB8AC3E}">
        <p14:creationId xmlns:p14="http://schemas.microsoft.com/office/powerpoint/2010/main" val="3258904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EB4F46-E616-AC42-41C4-0323F1AB5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4" t="7152" r="29633" b="22244"/>
          <a:stretch/>
        </p:blipFill>
        <p:spPr>
          <a:xfrm>
            <a:off x="363662" y="434565"/>
            <a:ext cx="5168006" cy="5080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1C06B5-FC74-8C3B-3A2A-86BF78AB4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8" t="6970" r="29227" b="18944"/>
          <a:stretch/>
        </p:blipFill>
        <p:spPr>
          <a:xfrm>
            <a:off x="5830431" y="659075"/>
            <a:ext cx="4789283" cy="508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90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C7871-871D-6C27-1765-429E1779D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5" t="7920" r="31610" b="22112"/>
          <a:stretch/>
        </p:blipFill>
        <p:spPr>
          <a:xfrm>
            <a:off x="923454" y="140834"/>
            <a:ext cx="3983524" cy="5816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A7BB8-EDBB-3022-8BF6-D61879EFB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54" t="7262" r="31214" b="20924"/>
          <a:stretch/>
        </p:blipFill>
        <p:spPr>
          <a:xfrm>
            <a:off x="6210678" y="357420"/>
            <a:ext cx="3983524" cy="55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66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065EE5-9104-337A-0CDE-4624B888F5D6}"/>
              </a:ext>
            </a:extLst>
          </p:cNvPr>
          <p:cNvSpPr txBox="1"/>
          <p:nvPr/>
        </p:nvSpPr>
        <p:spPr>
          <a:xfrm>
            <a:off x="90535" y="90381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HTTP/2 for a Faster Web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F5DB7-0CB8-115A-BB06-1C0648A24221}"/>
              </a:ext>
            </a:extLst>
          </p:cNvPr>
          <p:cNvSpPr txBox="1"/>
          <p:nvPr/>
        </p:nvSpPr>
        <p:spPr>
          <a:xfrm>
            <a:off x="90536" y="645649"/>
            <a:ext cx="60975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 Pipelining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Pipelining is not difficult to deploy, it is impossible.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still allowed a single large or slow response to block all others that followed.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HTTP/2 Multiplexing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Multiplexing allows multiple request-response messages to be in flight over a single HTTP/2 connection, at the same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B2097-3014-D88D-9B78-529D3F41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177" y="90381"/>
            <a:ext cx="5863722" cy="58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77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E436BD-56BE-243A-D590-1E614CAA0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41" y="744647"/>
            <a:ext cx="8386118" cy="536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64A5CF-14A7-455C-6075-965A67F2132E}"/>
              </a:ext>
            </a:extLst>
          </p:cNvPr>
          <p:cNvSpPr txBox="1"/>
          <p:nvPr/>
        </p:nvSpPr>
        <p:spPr>
          <a:xfrm>
            <a:off x="3047246" y="205492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effectLst/>
                <a:latin typeface="Linux Libertine"/>
              </a:rPr>
              <a:t>World map of submarine cables</a:t>
            </a:r>
          </a:p>
        </p:txBody>
      </p:sp>
    </p:spTree>
    <p:extLst>
      <p:ext uri="{BB962C8B-B14F-4D97-AF65-F5344CB8AC3E}">
        <p14:creationId xmlns:p14="http://schemas.microsoft.com/office/powerpoint/2010/main" val="2715360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7C945-48C2-B985-EEE4-A9C4C098EA6E}"/>
              </a:ext>
            </a:extLst>
          </p:cNvPr>
          <p:cNvSpPr txBox="1"/>
          <p:nvPr/>
        </p:nvSpPr>
        <p:spPr>
          <a:xfrm>
            <a:off x="90535" y="10957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3CAB3-4FA2-7D35-1B5B-4F2353AA1001}"/>
              </a:ext>
            </a:extLst>
          </p:cNvPr>
          <p:cNvSpPr txBox="1"/>
          <p:nvPr/>
        </p:nvSpPr>
        <p:spPr>
          <a:xfrm>
            <a:off x="90535" y="584010"/>
            <a:ext cx="46870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is text-based protocol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readable headers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header is composed of some 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BAC432-71CA-2D7C-9D31-DAD601FF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81" y="2784673"/>
            <a:ext cx="5672264" cy="1910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29E4DA-8921-BF36-CDBF-0A07567D8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437" y="0"/>
            <a:ext cx="7810500" cy="2886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5A1934-35EC-5E28-AB56-B058611A5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99" y="2053384"/>
            <a:ext cx="2934109" cy="1593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CE7940-BA57-B5A6-1B04-35513367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99" y="3740138"/>
            <a:ext cx="2934109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65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E16A-F9E4-590B-209B-8F0371B51BF1}"/>
              </a:ext>
            </a:extLst>
          </p:cNvPr>
          <p:cNvSpPr txBox="1"/>
          <p:nvPr/>
        </p:nvSpPr>
        <p:spPr>
          <a:xfrm>
            <a:off x="251233" y="566678"/>
            <a:ext cx="111832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are actions that client asks from server to do on the specified resource (given by the path parameter)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data communication operations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 resource from server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data to server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Unsafe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a resource on server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Create/Replace a resource on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Debugging and troubleshooting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information about a resource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what the server has got from a client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list of operations which can be applied on a resource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E85DCE-64CF-D371-32C0-F0634666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767" y="1706206"/>
            <a:ext cx="4357528" cy="433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69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BB30F-8D51-4B52-9955-509FEA920AAF}"/>
              </a:ext>
            </a:extLst>
          </p:cNvPr>
          <p:cNvSpPr txBox="1"/>
          <p:nvPr/>
        </p:nvSpPr>
        <p:spPr>
          <a:xfrm>
            <a:off x="90534" y="530650"/>
            <a:ext cx="1187814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Retrieve resource from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Similar to GET but the resource itself is not retrieved, just the HTTP response 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debugging or some other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Submit data to be processed by the specified resource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itself is enveloped in message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Remove the resource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popular in web, can be used in other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 message body as the specified resource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PATCH request is considered a set of instructions on how to modify a resource.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this with PUT; which is a complete representation of a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Server echoes back the received message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troubleshooting &amp;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Request the list of supported methods by server on the resource</a:t>
            </a:r>
          </a:p>
        </p:txBody>
      </p:sp>
    </p:spTree>
    <p:extLst>
      <p:ext uri="{BB962C8B-B14F-4D97-AF65-F5344CB8AC3E}">
        <p14:creationId xmlns:p14="http://schemas.microsoft.com/office/powerpoint/2010/main" val="2610429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Response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A3DF3-84C0-54AF-4D19-D49B44ACEB58}"/>
              </a:ext>
            </a:extLst>
          </p:cNvPr>
          <p:cNvSpPr txBox="1"/>
          <p:nvPr/>
        </p:nvSpPr>
        <p:spPr>
          <a:xfrm>
            <a:off x="90536" y="566678"/>
            <a:ext cx="60975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message for the result/response of the requested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responses?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responses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client request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Redirection to other resources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350131-ECCA-C459-6717-D3429F4C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430" y="0"/>
            <a:ext cx="539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89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Headers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C4AC6-FB0E-3925-C8A7-9F11AAEA7602}"/>
              </a:ext>
            </a:extLst>
          </p:cNvPr>
          <p:cNvSpPr txBox="1"/>
          <p:nvPr/>
        </p:nvSpPr>
        <p:spPr>
          <a:xfrm>
            <a:off x="90534" y="566678"/>
            <a:ext cx="84016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additional information that is sent by client to server and vice versa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(almost all) are 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headers?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the requested resource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the response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Security/Authentication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A543B-EF39-28A8-30F7-7E06D823AEE5}"/>
              </a:ext>
            </a:extLst>
          </p:cNvPr>
          <p:cNvSpPr txBox="1"/>
          <p:nvPr/>
        </p:nvSpPr>
        <p:spPr>
          <a:xfrm>
            <a:off x="405143" y="3355677"/>
            <a:ext cx="50540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headers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Appear both on request &amp; response messages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 headers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Information about request</a:t>
            </a:r>
          </a:p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headers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Information about response</a:t>
            </a:r>
          </a:p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 headers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Information about body (size, ...)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 headers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New headers (not standard)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B43E3B-7571-1AA7-8134-4783EB94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563" y="1312752"/>
            <a:ext cx="4475430" cy="44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9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Headers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37981-D1C6-3683-2F2F-D79F4530435C}"/>
              </a:ext>
            </a:extLst>
          </p:cNvPr>
          <p:cNvSpPr txBox="1"/>
          <p:nvPr/>
        </p:nvSpPr>
        <p:spPr>
          <a:xfrm>
            <a:off x="160700" y="573221"/>
            <a:ext cx="72903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Date &amp; Time that message is created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Close or Keep-Alive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Close: Non-persistent connection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Keep-Alive: Persistent connection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Information about the intermediate nodes between two sides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Proxy servers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7DAE5-2EE2-8535-37AD-3E1C1413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740" y="1273366"/>
            <a:ext cx="4323047" cy="43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94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Headers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91F3F-456E-226C-6E70-0EACF52C0559}"/>
              </a:ext>
            </a:extLst>
          </p:cNvPr>
          <p:cNvSpPr txBox="1"/>
          <p:nvPr/>
        </p:nvSpPr>
        <p:spPr>
          <a:xfrm>
            <a:off x="90535" y="573220"/>
            <a:ext cx="609750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name of the server (required, why?)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URL that contains requested URL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the client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User-Agent: The client program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Accept: The acceptable media types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Accept-Encoding: The acceptable encoding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Accept-Language: The acceptable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FD0C8-5B38-6250-0AB3-8FAC5C3B4F7A}"/>
              </a:ext>
            </a:extLst>
          </p:cNvPr>
          <p:cNvSpPr txBox="1"/>
          <p:nvPr/>
        </p:nvSpPr>
        <p:spPr>
          <a:xfrm>
            <a:off x="-264029" y="3318765"/>
            <a:ext cx="98185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Specific range (in byte) of resource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Response to the authenticate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return back the cookies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If-Modified-Since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 is processed if the objected is modified since the specified time.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Used in Web Caching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FA8AC-B0AD-371D-A549-EB105CD6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850" y="400681"/>
            <a:ext cx="4109394" cy="41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47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Response Headers</a:t>
            </a: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5689C-BBC0-73BD-297F-822A326FEEB4}"/>
              </a:ext>
            </a:extLst>
          </p:cNvPr>
          <p:cNvSpPr txBox="1"/>
          <p:nvPr/>
        </p:nvSpPr>
        <p:spPr>
          <a:xfrm>
            <a:off x="162963" y="550403"/>
            <a:ext cx="821149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Information about server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WWW-Authenticate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Used to specify authentication parameters by server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Proxy-Authenticate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Used to specify authentication parameters by proxy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Set-Cookie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send a cookie to client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location of entity to redirect client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Last-Modified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date and time of last modification of entity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Content-Range: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Range of this entity in the entire resource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Expires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date and time at which the entity will expire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A8703-5F6E-3058-9435-4F45B690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303" y="1434926"/>
            <a:ext cx="341995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99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Entity Headers</a:t>
            </a: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CE5FA-3DFB-D7E4-3926-6238DC3ADBD7}"/>
              </a:ext>
            </a:extLst>
          </p:cNvPr>
          <p:cNvSpPr txBox="1"/>
          <p:nvPr/>
        </p:nvSpPr>
        <p:spPr>
          <a:xfrm>
            <a:off x="205967" y="494437"/>
            <a:ext cx="79783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Content-Length: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length of body (in byte)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Content-Type: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type of entity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MIME types: text/xml, image/gif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allowed request methods can be performed on the entity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This is in response of OPTIONS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028C4E-735B-4A7B-7C65-007671CB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96" y="2778032"/>
            <a:ext cx="895475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89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Extension Headers</a:t>
            </a: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953F8-2EC7-9E6A-F0C3-C1727699C93E}"/>
              </a:ext>
            </a:extLst>
          </p:cNvPr>
          <p:cNvSpPr txBox="1"/>
          <p:nvPr/>
        </p:nvSpPr>
        <p:spPr>
          <a:xfrm>
            <a:off x="242180" y="522559"/>
            <a:ext cx="117446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proprietary headers have historically been used with an X- prefix, but this convention was deprecated in June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implementation-specific and private-use parameters could at least incorporate the organization's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ExampleInc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-foo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VND.ExampleInc.foo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for vendor)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primary domain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com.example.foo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http://example.com/foo</a:t>
            </a:r>
          </a:p>
        </p:txBody>
      </p:sp>
    </p:spTree>
    <p:extLst>
      <p:ext uri="{BB962C8B-B14F-4D97-AF65-F5344CB8AC3E}">
        <p14:creationId xmlns:p14="http://schemas.microsoft.com/office/powerpoint/2010/main" val="305195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4098" name="Picture 2" descr="A scatter plot showing Internet usage per capita versus GDP per capita. It shows Internet usage increasing with GDP.">
            <a:extLst>
              <a:ext uri="{FF2B5EF4-FFF2-40B4-BE49-F238E27FC236}">
                <a16:creationId xmlns:a16="http://schemas.microsoft.com/office/drawing/2014/main" id="{FFBF0B86-6B0D-5074-D52E-E4A11B7F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25" y="407406"/>
            <a:ext cx="8104750" cy="571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635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Tools</a:t>
            </a:r>
            <a:endParaRPr lang="en-US" sz="2000" dirty="0">
              <a:effectLst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1E16755-C1E3-EC44-A132-2816846677F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62547" y="309627"/>
            <a:ext cx="4010688" cy="340048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EEEEEE"/>
                </a:solidFill>
                <a:effectLst/>
                <a:latin typeface="Lato" panose="020F0502020204030203" pitchFamily="34" charset="0"/>
                <a:hlinkClick r:id="rId2"/>
              </a:rPr>
              <a:t>cURL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EEEEEE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EEEEEE"/>
                </a:solidFill>
                <a:effectLst/>
                <a:latin typeface="Lato" panose="020F0502020204030203" pitchFamily="34" charset="0"/>
                <a:hlinkClick r:id="rId3"/>
              </a:rPr>
              <a:t>Postman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EEEEEE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EEEEEE"/>
                </a:solidFill>
                <a:effectLst/>
                <a:latin typeface="Lato" panose="020F0502020204030203" pitchFamily="34" charset="0"/>
                <a:hlinkClick r:id="rId4"/>
              </a:rPr>
              <a:t>Hoppscotch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EEEEEE"/>
              </a:solidFill>
              <a:effectLst/>
              <a:latin typeface="Lato" panose="020F050202020403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EEEEEE"/>
                </a:solidFill>
                <a:effectLst/>
                <a:latin typeface="Lato" panose="020F0502020204030203" pitchFamily="34" charset="0"/>
                <a:hlinkClick r:id="rId5"/>
              </a:rPr>
              <a:t>HTTPie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42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Server-sent events (SSE)</a:t>
            </a: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D05E5-1681-2363-C17A-29793ED92D2F}"/>
              </a:ext>
            </a:extLst>
          </p:cNvPr>
          <p:cNvSpPr txBox="1"/>
          <p:nvPr/>
        </p:nvSpPr>
        <p:spPr>
          <a:xfrm>
            <a:off x="90535" y="503490"/>
            <a:ext cx="116518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Traditionally, a web page has to send a request to the server to receive new data; that is, the page requests data from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server-sent events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it's possible for a server to send new data to a web page at any time, by pushing messages to the web page.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1A357-246A-B67D-A886-62ED3F393B17}"/>
              </a:ext>
            </a:extLst>
          </p:cNvPr>
          <p:cNvSpPr txBox="1"/>
          <p:nvPr/>
        </p:nvSpPr>
        <p:spPr>
          <a:xfrm>
            <a:off x="169753" y="1901228"/>
            <a:ext cx="72993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Server-Sent Events (SSE):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push technology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enabling a client to receive automatic updates from a server via an HTTP connection, and describes how servers can initiate data transmission towards clients once an initial client connection has been established.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commonly used to: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 message updates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data streams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EventSource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client requests a particular URL in order to receive an event stream.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EventSource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is standardized as part of HTML5 by the WHATWG. The media type for SSE is text/event-stream.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94AEB-5ABA-1B8B-BA5D-FC1F6827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362" y="1901228"/>
            <a:ext cx="4111983" cy="40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HTTP/2 Server Push</a:t>
            </a: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CC864-7FF1-DDB9-1D53-EB5248F4E3FE}"/>
              </a:ext>
            </a:extLst>
          </p:cNvPr>
          <p:cNvSpPr txBox="1"/>
          <p:nvPr/>
        </p:nvSpPr>
        <p:spPr>
          <a:xfrm>
            <a:off x="95061" y="476330"/>
            <a:ext cx="6858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HTTP/2 Server Push is an optional feature of the HTTP/2 and HTTP/3 network protocols which allows servers to send resources to a client before the client requests them.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Push is a performance technique aimed at reducing latency by loading resources preemptively, even before the client knows they will be needed.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DB009-CFA6-7136-84B2-0DC94A6C0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2" r="5513"/>
          <a:stretch/>
        </p:blipFill>
        <p:spPr>
          <a:xfrm>
            <a:off x="7242772" y="328965"/>
            <a:ext cx="4653481" cy="2695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0B0A1-4D55-402C-6317-0D79EA8DA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" t="9033" r="2195" b="7246"/>
          <a:stretch/>
        </p:blipFill>
        <p:spPr>
          <a:xfrm>
            <a:off x="7179398" y="3429000"/>
            <a:ext cx="4798337" cy="22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21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1901228" y="2281475"/>
            <a:ext cx="3395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8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Cookie</a:t>
            </a:r>
            <a:endParaRPr lang="en-US" sz="880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F3A161-730F-6DFD-5B42-3B7D3457E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0" t="5811" r="9711" b="7566"/>
          <a:stretch/>
        </p:blipFill>
        <p:spPr>
          <a:xfrm>
            <a:off x="5661269" y="923452"/>
            <a:ext cx="4629503" cy="428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54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Stateless Problem</a:t>
            </a: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C2E42-339C-7AF9-D939-4F7D9971C01C}"/>
              </a:ext>
            </a:extLst>
          </p:cNvPr>
          <p:cNvSpPr txBox="1"/>
          <p:nvPr/>
        </p:nvSpPr>
        <p:spPr>
          <a:xfrm>
            <a:off x="90535" y="405547"/>
            <a:ext cx="60975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is a </a:t>
            </a:r>
            <a:r>
              <a:rPr lang="en-US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stateless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protocol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does not remember it's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personalize pages (personal portal)?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http header: X-Forwarded-For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usually sent by browsers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client IP address from TCP connection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is NAT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move but IP address does not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32216-3384-88BE-90FC-DB0C581DD6BD}"/>
              </a:ext>
            </a:extLst>
          </p:cNvPr>
          <p:cNvSpPr txBox="1"/>
          <p:nvPr/>
        </p:nvSpPr>
        <p:spPr>
          <a:xfrm>
            <a:off x="90535" y="3374649"/>
            <a:ext cx="113077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are information (e.g. unique identifiers) sent by server to user (browser) which are returned back to server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asks client to remember the information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Set-Cookie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response message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Set-Cookie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&lt;cookie-name&gt;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&lt;cookie-value&gt;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gives back the information to server in every request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Cookie header in request messages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Cookie: &lt;cookie-name&gt;= &lt;cookie-value&gt;; &lt;cookie-name&gt;= &lt;cookie-value&gt;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customizes responses according to the cookie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1946A-1D59-180F-B173-982EC870A167}"/>
              </a:ext>
            </a:extLst>
          </p:cNvPr>
          <p:cNvSpPr txBox="1"/>
          <p:nvPr/>
        </p:nvSpPr>
        <p:spPr>
          <a:xfrm>
            <a:off x="90535" y="300531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Solution of Stateless Problem: Cookie [RFC 6265]</a:t>
            </a:r>
            <a:endParaRPr lang="en-US" sz="20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FE6FD-3643-E1DE-D58C-2E6C20DBA294}"/>
              </a:ext>
            </a:extLst>
          </p:cNvPr>
          <p:cNvSpPr txBox="1"/>
          <p:nvPr/>
        </p:nvSpPr>
        <p:spPr>
          <a:xfrm>
            <a:off x="140710" y="5984506"/>
            <a:ext cx="120041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name=</a:t>
            </a:r>
            <a:r>
              <a:rPr lang="en-US" sz="1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example_cookie</a:t>
            </a:r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 value=12345; domain=example.com; path=/; expires=Sat, 01 Jan 2025 00:00:00 GMT; Secure; </a:t>
            </a:r>
            <a:r>
              <a:rPr lang="en-US" sz="1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HttpOnly</a:t>
            </a:r>
            <a:endParaRPr 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50354C-83C0-0EC1-C182-DB9D0654E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6" t="5751" r="6074" b="8906"/>
          <a:stretch/>
        </p:blipFill>
        <p:spPr>
          <a:xfrm>
            <a:off x="7489068" y="220881"/>
            <a:ext cx="3639904" cy="28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49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General Headers</a:t>
            </a:r>
            <a:endParaRPr lang="en-US" sz="20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EAF86-79DA-B93F-3907-19E75399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08" y="977433"/>
            <a:ext cx="4315427" cy="2276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32C39A-CD29-F67E-9EEE-B00FBB5E41AA}"/>
              </a:ext>
            </a:extLst>
          </p:cNvPr>
          <p:cNvSpPr txBox="1"/>
          <p:nvPr/>
        </p:nvSpPr>
        <p:spPr>
          <a:xfrm>
            <a:off x="7557796" y="3603775"/>
            <a:ext cx="2944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https://httpbin.org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CCA9C-1C19-D9FE-BC74-890A70BFB82F}"/>
              </a:ext>
            </a:extLst>
          </p:cNvPr>
          <p:cNvSpPr txBox="1"/>
          <p:nvPr/>
        </p:nvSpPr>
        <p:spPr>
          <a:xfrm>
            <a:off x="90535" y="438071"/>
            <a:ext cx="609750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be used to store large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300 cookies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4096 bytes per cookie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20 cookies per unique host or domain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Cookies are text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virus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not any request from server to read cookies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default cookies are sent by browser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checks URL and finds appropriate cookies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can control cookies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 cookies: no cookie is saved &amp;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&amp; Delete cookies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can control cookies by its attributes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Expiration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85250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Cookies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22244-6718-E885-493D-AF37B6EF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6" y="490646"/>
            <a:ext cx="6702150" cy="3017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5BA3B-EF0E-9D94-5DC6-3F4D7AA70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" y="3506643"/>
            <a:ext cx="6702151" cy="28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8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Cookies Attributes: Domain &amp; Path</a:t>
            </a:r>
            <a:endParaRPr lang="en-US" sz="2000" dirty="0">
              <a:effectLst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5A5168-BB12-5688-8F28-632845763541}"/>
              </a:ext>
            </a:extLst>
          </p:cNvPr>
          <p:cNvGrpSpPr/>
          <p:nvPr/>
        </p:nvGrpSpPr>
        <p:grpSpPr>
          <a:xfrm>
            <a:off x="16819" y="573787"/>
            <a:ext cx="8105986" cy="2580648"/>
            <a:chOff x="0" y="709589"/>
            <a:chExt cx="8383509" cy="26823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DEA936-5293-AD7C-91DD-132FB1108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74518"/>
              <a:ext cx="8383509" cy="101745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1CE211-42CB-04BA-ED46-A38B6F2C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09589"/>
              <a:ext cx="8383509" cy="1664929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6A95954-493B-E0F7-ADC4-753965119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" y="3154435"/>
            <a:ext cx="8105986" cy="31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3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CSRF</a:t>
            </a:r>
            <a:endParaRPr lang="en-US" sz="20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1196E-33A8-C1EA-8B7E-B52594513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48" y="640887"/>
            <a:ext cx="11203703" cy="512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038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C115D-07AE-463C-658D-416ECA86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88273"/>
            <a:ext cx="9431066" cy="2210108"/>
          </a:xfrm>
          <a:prstGeom prst="rect">
            <a:avLst/>
          </a:prstGeom>
        </p:spPr>
      </p:pic>
      <p:pic>
        <p:nvPicPr>
          <p:cNvPr id="1026" name="Picture 2" descr="What is Single Sign-On and How SSO Works | Okta">
            <a:extLst>
              <a:ext uri="{FF2B5EF4-FFF2-40B4-BE49-F238E27FC236}">
                <a16:creationId xmlns:a16="http://schemas.microsoft.com/office/drawing/2014/main" id="{E7834D2D-9986-1BA4-1470-C48300C92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7"/>
          <a:stretch/>
        </p:blipFill>
        <p:spPr bwMode="auto">
          <a:xfrm>
            <a:off x="3447210" y="2298381"/>
            <a:ext cx="5297580" cy="403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5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7496EA-FAFB-0D30-A1F9-66B21A8D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55" y="108644"/>
            <a:ext cx="8715089" cy="615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0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900FAD-6B35-562F-E1D4-367DEA5E0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939" y="165791"/>
            <a:ext cx="7214061" cy="4167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EB1443-43CC-68AC-D1AE-138CC038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04" y="1113576"/>
            <a:ext cx="4581053" cy="2576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23A845-467F-5C45-24B4-3424FE785077}"/>
              </a:ext>
            </a:extLst>
          </p:cNvPr>
          <p:cNvSpPr txBox="1"/>
          <p:nvPr/>
        </p:nvSpPr>
        <p:spPr>
          <a:xfrm>
            <a:off x="407405" y="4799256"/>
            <a:ext cx="116970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/>
            <a:r>
              <a:rPr lang="en-US" dirty="0">
                <a:cs typeface="B Nazanin" panose="00000400000000000000" pitchFamily="2" charset="-78"/>
              </a:rPr>
              <a:t>Cookies </a:t>
            </a:r>
            <a:r>
              <a:rPr lang="fa-IR" dirty="0">
                <a:cs typeface="B Nazanin" panose="00000400000000000000" pitchFamily="2" charset="-78"/>
              </a:rPr>
              <a:t> : برای ذخیره‌سازی داده‌های کوچک که نیاز به ارسال به سرور دارند (مانند توکن‌های احراز هویت).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en-US" dirty="0">
                <a:cs typeface="B Nazanin" panose="00000400000000000000" pitchFamily="2" charset="-78"/>
              </a:rPr>
              <a:t>Session Storage </a:t>
            </a:r>
            <a:r>
              <a:rPr lang="fa-IR" dirty="0">
                <a:cs typeface="B Nazanin" panose="00000400000000000000" pitchFamily="2" charset="-78"/>
              </a:rPr>
              <a:t> : برای ذخیره‌سازی داده‌های موقت که فقط در طول یک </a:t>
            </a:r>
            <a:r>
              <a:rPr lang="en-US" dirty="0">
                <a:cs typeface="B Nazanin" panose="00000400000000000000" pitchFamily="2" charset="-78"/>
              </a:rPr>
              <a:t>session </a:t>
            </a:r>
            <a:r>
              <a:rPr lang="fa-IR" dirty="0">
                <a:cs typeface="B Nazanin" panose="00000400000000000000" pitchFamily="2" charset="-78"/>
              </a:rPr>
              <a:t>خاص نیاز هستند.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en-US" dirty="0">
                <a:cs typeface="B Nazanin" panose="00000400000000000000" pitchFamily="2" charset="-78"/>
              </a:rPr>
              <a:t>Local Storage </a:t>
            </a:r>
            <a:r>
              <a:rPr lang="fa-IR" dirty="0">
                <a:cs typeface="B Nazanin" panose="00000400000000000000" pitchFamily="2" charset="-78"/>
              </a:rPr>
              <a:t> : برای ذخیره‌سازی داده‌های بزرگ‌تر و غیرحساس که نیاز به ذخیره‌سازی طولانی‌مدت دارند.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21147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4282291" y="724279"/>
            <a:ext cx="26617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6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Proxy</a:t>
            </a:r>
            <a:endParaRPr lang="en-US" sz="660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734C11-E8F6-A7A8-D851-CBE9CA0B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51" y="1739942"/>
            <a:ext cx="7278798" cy="289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34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Proxy</a:t>
            </a: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7123B-49D9-4A62-5DC2-B1AAFC906296}"/>
              </a:ext>
            </a:extLst>
          </p:cNvPr>
          <p:cNvSpPr txBox="1"/>
          <p:nvPr/>
        </p:nvSpPr>
        <p:spPr>
          <a:xfrm>
            <a:off x="181069" y="564940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Proxies sit between client and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 as server for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 as client for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984D5-6D29-28D4-3F86-95090CCA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68" y="431209"/>
            <a:ext cx="6125430" cy="1190791"/>
          </a:xfrm>
          <a:prstGeom prst="rect">
            <a:avLst/>
          </a:prstGeom>
        </p:spPr>
      </p:pic>
      <p:pic>
        <p:nvPicPr>
          <p:cNvPr id="1026" name="Picture 2" descr="پروکسی معکوس یا Reverse proxy چیست">
            <a:extLst>
              <a:ext uri="{FF2B5EF4-FFF2-40B4-BE49-F238E27FC236}">
                <a16:creationId xmlns:a16="http://schemas.microsoft.com/office/drawing/2014/main" id="{C0C26E91-C7AF-E99A-C7DC-6EEE8E329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11" y="2080342"/>
            <a:ext cx="9170787" cy="35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294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1E059-AD54-CCD3-93B5-2FD6A8490893}"/>
              </a:ext>
            </a:extLst>
          </p:cNvPr>
          <p:cNvSpPr txBox="1"/>
          <p:nvPr/>
        </p:nvSpPr>
        <p:spPr>
          <a:xfrm>
            <a:off x="208228" y="704620"/>
            <a:ext cx="10121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Proxies: Outbound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forward proxy, or gateway, or just "proxy" provides proxy services to a client or a group of clients.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C6E2A-DA6B-864B-D60B-DD34AAA85624}"/>
              </a:ext>
            </a:extLst>
          </p:cNvPr>
          <p:cNvSpPr txBox="1"/>
          <p:nvPr/>
        </p:nvSpPr>
        <p:spPr>
          <a:xfrm>
            <a:off x="208228" y="1808412"/>
            <a:ext cx="1166991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 Proxies: Inbound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name implies, a reverse proxy does the opposite of what a forward proxy does: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forward proxy acts in behalf of clients (or requesting hosts), a reverse proxy acts in behalf of servers.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proxies can hide the identities of clients whereas reverse proxies can hide the identities of servers.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proxies have several use cases, a few are: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distribute the load to several web servers,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Cache static content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offload the web servers by caching static content like pictures,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compress and optimize content to speed up load time.</a:t>
            </a:r>
          </a:p>
        </p:txBody>
      </p:sp>
    </p:spTree>
    <p:extLst>
      <p:ext uri="{BB962C8B-B14F-4D97-AF65-F5344CB8AC3E}">
        <p14:creationId xmlns:p14="http://schemas.microsoft.com/office/powerpoint/2010/main" val="2488200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CA00E-4DD6-124C-69D5-C13F40E1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316" y="129012"/>
            <a:ext cx="5917393" cy="6599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F1FE9-8E6D-57C7-CA96-93CA3B2D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" y="2032503"/>
            <a:ext cx="5585988" cy="279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785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HTTP Proxy Applications</a:t>
            </a: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A664F-4D85-B838-9E34-335E59B0B6CF}"/>
              </a:ext>
            </a:extLst>
          </p:cNvPr>
          <p:cNvSpPr txBox="1"/>
          <p:nvPr/>
        </p:nvSpPr>
        <p:spPr>
          <a:xfrm>
            <a:off x="235389" y="405547"/>
            <a:ext cx="1141641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side: Authenticate clients before they access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side: Authenticate clients before access the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Accounting: Log client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Security: Analyze request before sending it to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in modern 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Filtering: Limit access to specified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Anonymizer: Anonymous web browsing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Caching (more details in the following slide)</a:t>
            </a:r>
          </a:p>
        </p:txBody>
      </p:sp>
    </p:spTree>
    <p:extLst>
      <p:ext uri="{BB962C8B-B14F-4D97-AF65-F5344CB8AC3E}">
        <p14:creationId xmlns:p14="http://schemas.microsoft.com/office/powerpoint/2010/main" val="4067745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Caching</a:t>
            </a: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3A201-BCD8-CA3F-F10F-F4A64E79A54B}"/>
              </a:ext>
            </a:extLst>
          </p:cNvPr>
          <p:cNvSpPr txBox="1"/>
          <p:nvPr/>
        </p:nvSpPr>
        <p:spPr>
          <a:xfrm>
            <a:off x="178806" y="486344"/>
            <a:ext cx="114730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Caching: save a copy of a resource and use it instead of requesting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has its own local caches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server is special proxy for 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redundant data transfer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network bottleneck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load on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delay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3B2AA-D59A-03DE-45A2-4AFA4067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525" y="1086417"/>
            <a:ext cx="8286669" cy="52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6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Caching Algorithm</a:t>
            </a:r>
            <a:endParaRPr lang="en-US" sz="20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12F2D-B02F-2AD6-5FF2-A58ED7CBC309}"/>
              </a:ext>
            </a:extLst>
          </p:cNvPr>
          <p:cNvSpPr txBox="1"/>
          <p:nvPr/>
        </p:nvSpPr>
        <p:spPr>
          <a:xfrm>
            <a:off x="169753" y="486345"/>
            <a:ext cx="115997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object is not cached, it is got from server, saved in cache, and sent to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Else, if object is in 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server must return only fresh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Freshness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life-time specified by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Cache-Control HTTP/1.1 general-header field is used to specify directives for caching mechanisms in both requests and responses.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FA02F-6F28-ED42-DF3E-EE8DAC00D8D8}"/>
              </a:ext>
            </a:extLst>
          </p:cNvPr>
          <p:cNvSpPr txBox="1"/>
          <p:nvPr/>
        </p:nvSpPr>
        <p:spPr>
          <a:xfrm>
            <a:off x="628183" y="2864680"/>
            <a:ext cx="1369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Expiration</a:t>
            </a:r>
            <a:endParaRPr lang="en-US" sz="20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4A749D-438F-F620-4203-414989BD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54" y="2470073"/>
            <a:ext cx="6592220" cy="11050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CCE62D-11D4-46F1-5027-EBCC20746E53}"/>
              </a:ext>
            </a:extLst>
          </p:cNvPr>
          <p:cNvSpPr txBox="1"/>
          <p:nvPr/>
        </p:nvSpPr>
        <p:spPr>
          <a:xfrm>
            <a:off x="588573" y="4100340"/>
            <a:ext cx="1369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caching</a:t>
            </a:r>
            <a:endParaRPr lang="en-US" sz="2000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C69C9-BFFB-3400-D3AF-D1EB90B57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054" y="3626090"/>
            <a:ext cx="8106906" cy="1114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38EF14-4D10-8D07-AEBC-EBCA216BD2A1}"/>
              </a:ext>
            </a:extLst>
          </p:cNvPr>
          <p:cNvSpPr txBox="1"/>
          <p:nvPr/>
        </p:nvSpPr>
        <p:spPr>
          <a:xfrm>
            <a:off x="90535" y="5482839"/>
            <a:ext cx="236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Cache but revalidate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AFCA54-C3A3-0104-6AD8-FE92306A5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054" y="4872959"/>
            <a:ext cx="926911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191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Caching Algorithm (Cont.)</a:t>
            </a:r>
            <a:endParaRPr lang="en-US" sz="20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E962E-6673-CB8B-A8A1-D4844FD7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7" y="514268"/>
            <a:ext cx="8954750" cy="2534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690B-1673-B637-AF47-6961E782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17" y="3048272"/>
            <a:ext cx="6335009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95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A8BD3-B241-866E-A912-BA35FE955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8595" y="0"/>
            <a:ext cx="5700043" cy="63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19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6146" name="Picture 2" descr="Internet Structure and ISPs | Systems Approach to Computer ...">
            <a:extLst>
              <a:ext uri="{FF2B5EF4-FFF2-40B4-BE49-F238E27FC236}">
                <a16:creationId xmlns:a16="http://schemas.microsoft.com/office/drawing/2014/main" id="{9ED655C3-BDF6-3E43-86A0-3199EA87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6" y="348560"/>
            <a:ext cx="5281232" cy="52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E2F449-9827-FDAE-B230-F4970ECBC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0" t="15673" r="6335" b="5196"/>
          <a:stretch/>
        </p:blipFill>
        <p:spPr>
          <a:xfrm>
            <a:off x="5825043" y="2838968"/>
            <a:ext cx="5770797" cy="3275464"/>
          </a:xfrm>
          <a:prstGeom prst="rect">
            <a:avLst/>
          </a:prstGeom>
        </p:spPr>
      </p:pic>
      <p:pic>
        <p:nvPicPr>
          <p:cNvPr id="6148" name="Picture 4" descr="Nikola Tesla vs. Thomas Edison: Who was the better inventor? | Live Science">
            <a:extLst>
              <a:ext uri="{FF2B5EF4-FFF2-40B4-BE49-F238E27FC236}">
                <a16:creationId xmlns:a16="http://schemas.microsoft.com/office/drawing/2014/main" id="{DAEA935E-DD3C-EAF7-B6B4-66784608E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585" y="158438"/>
            <a:ext cx="3638413" cy="23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BE8B70-F7CD-8810-2486-611E9FEAD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965" y="212211"/>
            <a:ext cx="1666875" cy="2257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F2561-5CB6-A441-2F8F-BE5A3B0AD404}"/>
              </a:ext>
            </a:extLst>
          </p:cNvPr>
          <p:cNvSpPr txBox="1"/>
          <p:nvPr/>
        </p:nvSpPr>
        <p:spPr>
          <a:xfrm>
            <a:off x="9970422" y="2469636"/>
            <a:ext cx="1583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Paul Baran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784C2-B48E-0CB1-3766-FA85E414EFC6}"/>
              </a:ext>
            </a:extLst>
          </p:cNvPr>
          <p:cNvSpPr txBox="1"/>
          <p:nvPr/>
        </p:nvSpPr>
        <p:spPr>
          <a:xfrm>
            <a:off x="6659657" y="4675875"/>
            <a:ext cx="115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Scalability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Economic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E789B-433B-860B-1FA4-49BE8EDCF751}"/>
              </a:ext>
            </a:extLst>
          </p:cNvPr>
          <p:cNvSpPr txBox="1"/>
          <p:nvPr/>
        </p:nvSpPr>
        <p:spPr>
          <a:xfrm>
            <a:off x="9589498" y="3507203"/>
            <a:ext cx="1268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Latency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Packet Loss</a:t>
            </a:r>
          </a:p>
        </p:txBody>
      </p:sp>
    </p:spTree>
    <p:extLst>
      <p:ext uri="{BB962C8B-B14F-4D97-AF65-F5344CB8AC3E}">
        <p14:creationId xmlns:p14="http://schemas.microsoft.com/office/powerpoint/2010/main" val="1871314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DD5D0-81D4-B776-4D66-3D72109D56C8}"/>
              </a:ext>
            </a:extLst>
          </p:cNvPr>
          <p:cNvSpPr txBox="1"/>
          <p:nvPr/>
        </p:nvSpPr>
        <p:spPr>
          <a:xfrm>
            <a:off x="1928389" y="2516865"/>
            <a:ext cx="3405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6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Authentication</a:t>
            </a:r>
            <a:endParaRPr lang="en-US" sz="40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CEF14-1F51-54DE-C0DE-7AB67DFB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811" y="1291910"/>
            <a:ext cx="59817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769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C53CA-8167-3AC7-3C12-FC491E6CC485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Authentication vs Authorization</a:t>
            </a:r>
            <a:endParaRPr lang="en-US" sz="20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9CCD5-7A29-F219-8091-5553E32E6FCE}"/>
              </a:ext>
            </a:extLst>
          </p:cNvPr>
          <p:cNvSpPr txBox="1"/>
          <p:nvPr/>
        </p:nvSpPr>
        <p:spPr>
          <a:xfrm>
            <a:off x="205966" y="495398"/>
            <a:ext cx="107939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is the verification of the credentials of the connection attempt.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process consists of sending the credentials from the remote access client to the remote access server in an either plaintext or encrypted form by using an authentication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verification that the connection attempt is allowed.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occurs after successful authentication.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D94292-0B81-C1F6-393E-851A0C940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6" t="17030" r="7949" b="16171"/>
          <a:stretch/>
        </p:blipFill>
        <p:spPr>
          <a:xfrm>
            <a:off x="2670771" y="2510326"/>
            <a:ext cx="7034543" cy="365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50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8BAE0-A714-CA6A-516A-3195EC7B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84" y="405547"/>
            <a:ext cx="6419780" cy="3347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ADC1E-4F8C-F485-0102-F22DD27C7F1E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Authentication vs Authorization</a:t>
            </a:r>
            <a:endParaRPr lang="en-US" sz="20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AF12AB-6ED8-18F5-0E7F-247FCA851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64" y="3110143"/>
            <a:ext cx="5594036" cy="31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45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B44AC-C630-33D0-7F0F-4DB9D0EE5885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Digest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F2480-A62D-E89C-4FAD-1FE14853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3" y="517603"/>
            <a:ext cx="7439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23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B7D14-AF2D-93AD-F49C-2263C29EC0E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Authentication vs Authorization</a:t>
            </a:r>
            <a:endParaRPr lang="en-US" sz="20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A6F08-06C9-4A08-A6A8-309052F8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" y="522306"/>
            <a:ext cx="7116023" cy="1865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1CF6E0-9030-7D7D-91A7-AC5CEED5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" y="2387749"/>
            <a:ext cx="5470225" cy="387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884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D64820-5970-4E0B-1BC0-45732968569D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real world…</a:t>
            </a:r>
            <a:endParaRPr lang="en-US" sz="20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CE350-D263-04AA-73DF-5F8EFCA49ABE}"/>
              </a:ext>
            </a:extLst>
          </p:cNvPr>
          <p:cNvSpPr txBox="1"/>
          <p:nvPr/>
        </p:nvSpPr>
        <p:spPr>
          <a:xfrm>
            <a:off x="169753" y="490778"/>
            <a:ext cx="114911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need for basic/digest authentication in our new world we can send plaintext passwords over secure HTTP.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both ways, we need a solution for stateful connection to not repeat the authentication procedure for every request.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66111-FA54-56A4-3E28-82B952B5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1" y="1711105"/>
            <a:ext cx="4850829" cy="419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04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DED310-ACDA-B537-904E-14CF9514FE58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Bearer Authentication</a:t>
            </a:r>
            <a:endParaRPr lang="en-US" sz="20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A51AC-EDD6-7F88-1BD1-A31C139EFD82}"/>
              </a:ext>
            </a:extLst>
          </p:cNvPr>
          <p:cNvSpPr txBox="1"/>
          <p:nvPr/>
        </p:nvSpPr>
        <p:spPr>
          <a:xfrm>
            <a:off x="90535" y="632936"/>
            <a:ext cx="11651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Bearer authentication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(also called token authentication) is an HTTP authentication scheme that involves security tokens called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bearer tokens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name Bearer authentication can be understood as give access to the bearer of this token.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30B329-F08B-9A6A-503F-2987DDAB45E2}"/>
              </a:ext>
            </a:extLst>
          </p:cNvPr>
          <p:cNvSpPr txBox="1"/>
          <p:nvPr/>
        </p:nvSpPr>
        <p:spPr>
          <a:xfrm>
            <a:off x="169753" y="187499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JWT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21C30-C4C4-5226-F68A-6E927A3CC6B1}"/>
              </a:ext>
            </a:extLst>
          </p:cNvPr>
          <p:cNvSpPr txBox="1"/>
          <p:nvPr/>
        </p:nvSpPr>
        <p:spPr>
          <a:xfrm>
            <a:off x="169753" y="2415508"/>
            <a:ext cx="11651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Web Tokens are an open, industry standard RFC 7519 method for representing claims securely between two parties.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4DF3FB-B3F0-F176-81BC-10767C713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7" y="3103570"/>
            <a:ext cx="8526065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56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57B94-A251-EC38-9164-FF53C28BE5CD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Authentication vs Authorization</a:t>
            </a:r>
            <a:endParaRPr lang="en-US" sz="20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01B68-8C0A-EEB4-368A-8C84F4E2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4" y="812835"/>
            <a:ext cx="851653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835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57B94-A251-EC38-9164-FF53C28BE5CD}"/>
              </a:ext>
            </a:extLst>
          </p:cNvPr>
          <p:cNvSpPr txBox="1"/>
          <p:nvPr/>
        </p:nvSpPr>
        <p:spPr>
          <a:xfrm>
            <a:off x="90535" y="36215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Security</a:t>
            </a:r>
            <a:endParaRPr lang="en-US" sz="20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AEC59-67CE-7606-7A12-693026FA2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2" t="4297" b="3521"/>
          <a:stretch/>
        </p:blipFill>
        <p:spPr>
          <a:xfrm>
            <a:off x="5962687" y="1493822"/>
            <a:ext cx="6066351" cy="4707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4D87FC-663E-311F-1AD5-15E739E3774D}"/>
              </a:ext>
            </a:extLst>
          </p:cNvPr>
          <p:cNvSpPr txBox="1"/>
          <p:nvPr/>
        </p:nvSpPr>
        <p:spPr>
          <a:xfrm>
            <a:off x="90535" y="548758"/>
            <a:ext cx="53777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Digest authentication protect password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completely insecure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mechanism in HTTP to protect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over SSL/TLS is the popular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encrypted tunnel between client &amp;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HTTP traffic through the tunnel</a:t>
            </a:r>
          </a:p>
        </p:txBody>
      </p:sp>
    </p:spTree>
    <p:extLst>
      <p:ext uri="{BB962C8B-B14F-4D97-AF65-F5344CB8AC3E}">
        <p14:creationId xmlns:p14="http://schemas.microsoft.com/office/powerpoint/2010/main" val="345754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E5B75-823D-75E7-3DD0-8148F6F7A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03" y="839160"/>
            <a:ext cx="9498594" cy="4317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F213F-FBD3-4F30-F975-0A582F5F64B9}"/>
              </a:ext>
            </a:extLst>
          </p:cNvPr>
          <p:cNvSpPr txBox="1"/>
          <p:nvPr/>
        </p:nvSpPr>
        <p:spPr>
          <a:xfrm>
            <a:off x="-1" y="106682"/>
            <a:ext cx="3739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Addressing Mechanism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0DEA1-7812-646C-5F40-EF418F9DF29A}"/>
              </a:ext>
            </a:extLst>
          </p:cNvPr>
          <p:cNvSpPr txBox="1"/>
          <p:nvPr/>
        </p:nvSpPr>
        <p:spPr>
          <a:xfrm>
            <a:off x="1090943" y="5427516"/>
            <a:ext cx="4703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Network Address Translation (NAT)</a:t>
            </a:r>
          </a:p>
        </p:txBody>
      </p:sp>
    </p:spTree>
    <p:extLst>
      <p:ext uri="{BB962C8B-B14F-4D97-AF65-F5344CB8AC3E}">
        <p14:creationId xmlns:p14="http://schemas.microsoft.com/office/powerpoint/2010/main" val="1350121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1EB8C-D1A0-E696-4F00-F54E88B02A6F}"/>
              </a:ext>
            </a:extLst>
          </p:cNvPr>
          <p:cNvSpPr txBox="1"/>
          <p:nvPr/>
        </p:nvSpPr>
        <p:spPr>
          <a:xfrm>
            <a:off x="90535" y="6421675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Internet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6720F-179F-681E-A74F-3FC55EBB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" y="168782"/>
            <a:ext cx="5687437" cy="2954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B6FC1-F9BC-4F9E-D74D-BE08BA28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784" y="2831663"/>
            <a:ext cx="6167682" cy="33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613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10792</TotalTime>
  <Words>3279</Words>
  <Application>Microsoft Office PowerPoint</Application>
  <PresentationFormat>Widescreen</PresentationFormat>
  <Paragraphs>556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Calibri Light</vt:lpstr>
      <vt:lpstr>Lato</vt:lpstr>
      <vt:lpstr>Linux Libertine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Baba</dc:creator>
  <cp:lastModifiedBy>Reza Baba</cp:lastModifiedBy>
  <cp:revision>190</cp:revision>
  <dcterms:created xsi:type="dcterms:W3CDTF">2023-09-18T07:43:35Z</dcterms:created>
  <dcterms:modified xsi:type="dcterms:W3CDTF">2025-02-17T04:53:22Z</dcterms:modified>
</cp:coreProperties>
</file>